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301" r:id="rId19"/>
    <p:sldId id="302" r:id="rId20"/>
    <p:sldId id="303" r:id="rId21"/>
    <p:sldId id="304" r:id="rId22"/>
    <p:sldId id="277" r:id="rId23"/>
    <p:sldId id="278" r:id="rId24"/>
    <p:sldId id="279" r:id="rId25"/>
    <p:sldId id="280" r:id="rId26"/>
    <p:sldId id="281"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9"/>
    <a:srgbClr val="B1ACF6"/>
    <a:srgbClr val="CC0066"/>
    <a:srgbClr val="CC3399"/>
    <a:srgbClr val="3366FF"/>
    <a:srgbClr val="B9B085"/>
    <a:srgbClr val="C1BA91"/>
    <a:srgbClr val="860000"/>
    <a:srgbClr val="C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1" d="100"/>
          <a:sy n="61" d="100"/>
        </p:scale>
        <p:origin x="-108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8711AEA6-3914-4788-811E-FD634030B25B}" type="datetimeFigureOut">
              <a:rPr lang="ar-SA" smtClean="0"/>
              <a:pPr/>
              <a:t>09/11/1433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0B89D40-F379-4EE2-B30B-F036E5BDAEBF}"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8711AEA6-3914-4788-811E-FD634030B25B}" type="datetimeFigureOut">
              <a:rPr lang="ar-SA" smtClean="0"/>
              <a:pPr/>
              <a:t>09/11/1433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0B89D40-F379-4EE2-B30B-F036E5BDAEBF}"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8711AEA6-3914-4788-811E-FD634030B25B}" type="datetimeFigureOut">
              <a:rPr lang="ar-SA" smtClean="0"/>
              <a:pPr/>
              <a:t>09/11/1433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0B89D40-F379-4EE2-B30B-F036E5BDAEBF}"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8711AEA6-3914-4788-811E-FD634030B25B}" type="datetimeFigureOut">
              <a:rPr lang="ar-SA" smtClean="0"/>
              <a:pPr/>
              <a:t>09/11/1433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0B89D40-F379-4EE2-B30B-F036E5BDAEBF}"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11AEA6-3914-4788-811E-FD634030B25B}" type="datetimeFigureOut">
              <a:rPr lang="ar-SA" smtClean="0"/>
              <a:pPr/>
              <a:t>09/11/1433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0B89D40-F379-4EE2-B30B-F036E5BDAEBF}"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8711AEA6-3914-4788-811E-FD634030B25B}" type="datetimeFigureOut">
              <a:rPr lang="ar-SA" smtClean="0"/>
              <a:pPr/>
              <a:t>09/11/1433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0B89D40-F379-4EE2-B30B-F036E5BDAEBF}"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8711AEA6-3914-4788-811E-FD634030B25B}" type="datetimeFigureOut">
              <a:rPr lang="ar-SA" smtClean="0"/>
              <a:pPr/>
              <a:t>09/11/1433</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C0B89D40-F379-4EE2-B30B-F036E5BDAEBF}"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8711AEA6-3914-4788-811E-FD634030B25B}" type="datetimeFigureOut">
              <a:rPr lang="ar-SA" smtClean="0"/>
              <a:pPr/>
              <a:t>09/11/1433</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C0B89D40-F379-4EE2-B30B-F036E5BDAEBF}"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1AEA6-3914-4788-811E-FD634030B25B}" type="datetimeFigureOut">
              <a:rPr lang="ar-SA" smtClean="0"/>
              <a:pPr/>
              <a:t>09/11/1433</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C0B89D40-F379-4EE2-B30B-F036E5BDAEBF}"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11AEA6-3914-4788-811E-FD634030B25B}" type="datetimeFigureOut">
              <a:rPr lang="ar-SA" smtClean="0"/>
              <a:pPr/>
              <a:t>09/11/1433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0B89D40-F379-4EE2-B30B-F036E5BDAEBF}"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11AEA6-3914-4788-811E-FD634030B25B}" type="datetimeFigureOut">
              <a:rPr lang="ar-SA" smtClean="0"/>
              <a:pPr/>
              <a:t>09/11/1433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0B89D40-F379-4EE2-B30B-F036E5BDAEBF}"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711AEA6-3914-4788-811E-FD634030B25B}" type="datetimeFigureOut">
              <a:rPr lang="ar-SA" smtClean="0"/>
              <a:pPr/>
              <a:t>09/11/1433</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0B89D40-F379-4EE2-B30B-F036E5BDAEBF}"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4.gif"/><Relationship Id="rId5" Type="http://schemas.openxmlformats.org/officeDocument/2006/relationships/image" Target="../media/image33.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7.gif"/><Relationship Id="rId5" Type="http://schemas.openxmlformats.org/officeDocument/2006/relationships/image" Target="../media/image46.jpeg"/><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32.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48.jpeg"/><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jpeg"/></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3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58.jpeg"/><Relationship Id="rId1" Type="http://schemas.openxmlformats.org/officeDocument/2006/relationships/slideLayout" Target="../slideLayouts/slideLayout7.xml"/><Relationship Id="rId5" Type="http://schemas.openxmlformats.org/officeDocument/2006/relationships/image" Target="../media/image34.gif"/><Relationship Id="rId4" Type="http://schemas.openxmlformats.org/officeDocument/2006/relationships/image" Target="../media/image62.jpeg"/></Relationships>
</file>

<file path=ppt/slides/_rels/slide3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 Id="rId5" Type="http://schemas.openxmlformats.org/officeDocument/2006/relationships/image" Target="../media/image66.jpeg"/><Relationship Id="rId4" Type="http://schemas.openxmlformats.org/officeDocument/2006/relationships/image" Target="../media/image65.jpeg"/></Relationships>
</file>

<file path=ppt/slides/_rels/slide3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3.jpeg"/><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jpeg"/></Relationships>
</file>

<file path=ppt/slides/_rels/slide3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3.jpeg"/><Relationship Id="rId1" Type="http://schemas.openxmlformats.org/officeDocument/2006/relationships/slideLayout" Target="../slideLayouts/slideLayout7.xml"/><Relationship Id="rId6" Type="http://schemas.openxmlformats.org/officeDocument/2006/relationships/image" Target="../media/image39.gif"/><Relationship Id="rId5" Type="http://schemas.openxmlformats.org/officeDocument/2006/relationships/image" Target="../media/image68.jpeg"/><Relationship Id="rId4" Type="http://schemas.openxmlformats.org/officeDocument/2006/relationships/image" Target="../media/image70.jpeg"/></Relationships>
</file>

<file path=ppt/slides/_rels/slide3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12.jpeg"/><Relationship Id="rId3" Type="http://schemas.openxmlformats.org/officeDocument/2006/relationships/image" Target="../media/image73.jpeg"/><Relationship Id="rId7" Type="http://schemas.openxmlformats.org/officeDocument/2006/relationships/image" Target="../media/image36.jpeg"/><Relationship Id="rId12" Type="http://schemas.openxmlformats.org/officeDocument/2006/relationships/image" Target="../media/image78.gif"/><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63.jpeg"/><Relationship Id="rId11" Type="http://schemas.openxmlformats.org/officeDocument/2006/relationships/image" Target="../media/image77.jpeg"/><Relationship Id="rId5" Type="http://schemas.openxmlformats.org/officeDocument/2006/relationships/image" Target="../media/image74.jpeg"/><Relationship Id="rId10" Type="http://schemas.openxmlformats.org/officeDocument/2006/relationships/image" Target="../media/image41.jpeg"/><Relationship Id="rId4" Type="http://schemas.openxmlformats.org/officeDocument/2006/relationships/image" Target="../media/image31.jpeg"/><Relationship Id="rId9" Type="http://schemas.openxmlformats.org/officeDocument/2006/relationships/image" Target="../media/image76.jpeg"/><Relationship Id="rId14" Type="http://schemas.openxmlformats.org/officeDocument/2006/relationships/hyperlink" Target="mailto:info@icsfp.com"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12.jpeg"/><Relationship Id="rId3" Type="http://schemas.openxmlformats.org/officeDocument/2006/relationships/image" Target="../media/image73.jpeg"/><Relationship Id="rId7" Type="http://schemas.openxmlformats.org/officeDocument/2006/relationships/image" Target="../media/image36.jpeg"/><Relationship Id="rId12" Type="http://schemas.openxmlformats.org/officeDocument/2006/relationships/image" Target="../media/image78.gif"/><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63.jpeg"/><Relationship Id="rId11" Type="http://schemas.openxmlformats.org/officeDocument/2006/relationships/image" Target="../media/image77.jpeg"/><Relationship Id="rId5" Type="http://schemas.openxmlformats.org/officeDocument/2006/relationships/image" Target="../media/image74.jpeg"/><Relationship Id="rId10" Type="http://schemas.openxmlformats.org/officeDocument/2006/relationships/image" Target="../media/image41.jpeg"/><Relationship Id="rId4" Type="http://schemas.openxmlformats.org/officeDocument/2006/relationships/image" Target="../media/image31.jpeg"/><Relationship Id="rId9" Type="http://schemas.openxmlformats.org/officeDocument/2006/relationships/image" Target="../media/image7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SA"/>
          </a:p>
        </p:txBody>
      </p:sp>
      <p:sp>
        <p:nvSpPr>
          <p:cNvPr id="3" name="Subtitle 2"/>
          <p:cNvSpPr>
            <a:spLocks noGrp="1"/>
          </p:cNvSpPr>
          <p:nvPr>
            <p:ph type="subTitle" idx="1"/>
          </p:nvPr>
        </p:nvSpPr>
        <p:spPr/>
        <p:txBody>
          <a:bodyPr/>
          <a:lstStyle/>
          <a:p>
            <a:endParaRPr lang="ar-SA"/>
          </a:p>
        </p:txBody>
      </p:sp>
      <p:pic>
        <p:nvPicPr>
          <p:cNvPr id="4" name="Picture 3" descr="untitled.png"/>
          <p:cNvPicPr>
            <a:picLocks noChangeAspect="1"/>
          </p:cNvPicPr>
          <p:nvPr/>
        </p:nvPicPr>
        <p:blipFill>
          <a:blip r:embed="rId2" cstate="print">
            <a:lum bright="-4000" contrast="60000"/>
          </a:blip>
          <a:stretch>
            <a:fillRect/>
          </a:stretch>
        </p:blipFill>
        <p:spPr>
          <a:xfrm>
            <a:off x="0" y="2584748"/>
            <a:ext cx="9144000" cy="4273252"/>
          </a:xfrm>
          <a:prstGeom prst="rect">
            <a:avLst/>
          </a:prstGeom>
        </p:spPr>
      </p:pic>
      <p:pic>
        <p:nvPicPr>
          <p:cNvPr id="5" name="Picture 4" descr="م copy.jpg"/>
          <p:cNvPicPr>
            <a:picLocks noChangeAspect="1"/>
          </p:cNvPicPr>
          <p:nvPr/>
        </p:nvPicPr>
        <p:blipFill>
          <a:blip r:embed="rId3" cstate="print"/>
          <a:stretch>
            <a:fillRect/>
          </a:stretch>
        </p:blipFill>
        <p:spPr>
          <a:xfrm>
            <a:off x="0" y="0"/>
            <a:ext cx="9144000" cy="2780928"/>
          </a:xfrm>
          <a:prstGeom prst="rect">
            <a:avLst/>
          </a:prstGeom>
        </p:spPr>
      </p:pic>
      <p:sp>
        <p:nvSpPr>
          <p:cNvPr id="6" name="TextBox 5"/>
          <p:cNvSpPr txBox="1"/>
          <p:nvPr/>
        </p:nvSpPr>
        <p:spPr>
          <a:xfrm>
            <a:off x="0" y="2780928"/>
            <a:ext cx="9144000" cy="1692771"/>
          </a:xfrm>
          <a:prstGeom prst="rect">
            <a:avLst/>
          </a:prstGeom>
          <a:solidFill>
            <a:srgbClr val="C00000">
              <a:alpha val="93000"/>
            </a:srgbClr>
          </a:solidFill>
          <a:effectLst>
            <a:outerShdw blurRad="533400" dir="6120000" sx="104000" sy="104000" algn="ctr" rotWithShape="0">
              <a:schemeClr val="bg1">
                <a:alpha val="40000"/>
              </a:schemeClr>
            </a:outerShdw>
          </a:effectLst>
          <a:scene3d>
            <a:camera prst="orthographicFront"/>
            <a:lightRig rig="threePt" dir="t"/>
          </a:scene3d>
          <a:sp3d contourW="12700">
            <a:bevelT/>
            <a:bevelB/>
            <a:contourClr>
              <a:schemeClr val="bg1"/>
            </a:contourClr>
          </a:sp3d>
        </p:spPr>
        <p:txBody>
          <a:bodyPr wrap="square" rtlCol="1">
            <a:spAutoFit/>
          </a:bodyPr>
          <a:lstStyle/>
          <a:p>
            <a:pPr algn="ctr"/>
            <a:r>
              <a:rPr lang="en-US" sz="6000" b="1" dirty="0" smtClean="0">
                <a:solidFill>
                  <a:schemeClr val="bg1"/>
                </a:solidFill>
                <a:effectLst>
                  <a:outerShdw blurRad="38100" dist="38100" dir="2700000" algn="tl">
                    <a:srgbClr val="000000">
                      <a:alpha val="43137"/>
                    </a:srgbClr>
                  </a:outerShdw>
                </a:effectLst>
                <a:latin typeface="Andalus" pitchFamily="18" charset="-78"/>
                <a:cs typeface="Andalus" pitchFamily="18" charset="-78"/>
              </a:rPr>
              <a:t>100</a:t>
            </a:r>
            <a:r>
              <a:rPr lang="en-US" sz="4400" dirty="0" smtClean="0">
                <a:solidFill>
                  <a:schemeClr val="bg1"/>
                </a:solidFill>
                <a:latin typeface="Andalus" pitchFamily="18" charset="-78"/>
                <a:cs typeface="Andalus" pitchFamily="18" charset="-78"/>
              </a:rPr>
              <a:t> Ways We Can Support Our Prophet (peace be upon him)</a:t>
            </a:r>
            <a:endParaRPr lang="ar-SA" sz="4400" dirty="0">
              <a:solidFill>
                <a:schemeClr val="bg1"/>
              </a:solidFill>
              <a:latin typeface="Andalus" pitchFamily="18" charset="-78"/>
              <a:cs typeface="Andalus" pitchFamily="18"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endCondLst>
                                    <p:cond evt="onNext" delay="0">
                                      <p:tgtEl>
                                        <p:sldTgt/>
                                      </p:tgtEl>
                                    </p:cond>
                                  </p:endCondLst>
                                  <p:iterate type="lt">
                                    <p:tmAbs val="25"/>
                                  </p:iterate>
                                  <p:childTnLst>
                                    <p:set>
                                      <p:cBhvr override="childStyle">
                                        <p:cTn id="6" dur="indefinite"/>
                                        <p:tgtEl>
                                          <p:spTgt spid="6"/>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l="-6000" r="-6000" b="-20000"/>
          </a:stretch>
        </a:blipFill>
        <a:effectLst/>
      </p:bgPr>
    </p:bg>
    <p:spTree>
      <p:nvGrpSpPr>
        <p:cNvPr id="1" name=""/>
        <p:cNvGrpSpPr/>
        <p:nvPr/>
      </p:nvGrpSpPr>
      <p:grpSpPr>
        <a:xfrm>
          <a:off x="0" y="0"/>
          <a:ext cx="0" cy="0"/>
          <a:chOff x="0" y="0"/>
          <a:chExt cx="0" cy="0"/>
        </a:xfrm>
      </p:grpSpPr>
      <p:sp>
        <p:nvSpPr>
          <p:cNvPr id="5" name="TextBox 4"/>
          <p:cNvSpPr txBox="1"/>
          <p:nvPr/>
        </p:nvSpPr>
        <p:spPr>
          <a:xfrm>
            <a:off x="-36512" y="-27384"/>
            <a:ext cx="6840760" cy="707886"/>
          </a:xfrm>
          <a:prstGeom prst="rect">
            <a:avLst/>
          </a:prstGeom>
          <a:solidFill>
            <a:schemeClr val="tx2">
              <a:lumMod val="20000"/>
              <a:lumOff val="80000"/>
            </a:schemeClr>
          </a:solidFill>
          <a:effectLst/>
        </p:spPr>
        <p:txBody>
          <a:bodyPr wrap="square" rtlCol="1">
            <a:spAutoFit/>
          </a:bodyPr>
          <a:lstStyle/>
          <a:p>
            <a:pPr algn="ctr" rtl="0"/>
            <a:endParaRPr lang="en-US" sz="800" b="1" dirty="0" smtClean="0">
              <a:solidFill>
                <a:schemeClr val="accent1">
                  <a:lumMod val="75000"/>
                </a:schemeClr>
              </a:solidFill>
              <a:effectLst>
                <a:outerShdw blurRad="38100" dist="38100" dir="2700000" algn="tl">
                  <a:srgbClr val="000000">
                    <a:alpha val="43137"/>
                  </a:srgbClr>
                </a:outerShdw>
              </a:effectLst>
              <a:latin typeface="Rockwell" pitchFamily="18" charset="0"/>
            </a:endParaRPr>
          </a:p>
          <a:p>
            <a:pPr algn="ctr" rtl="0"/>
            <a:endParaRPr lang="en-US" sz="800" b="1" dirty="0">
              <a:solidFill>
                <a:schemeClr val="accent1">
                  <a:lumMod val="75000"/>
                </a:schemeClr>
              </a:solidFill>
              <a:effectLst>
                <a:outerShdw blurRad="38100" dist="38100" dir="2700000" algn="tl">
                  <a:srgbClr val="000000">
                    <a:alpha val="43137"/>
                  </a:srgbClr>
                </a:outerShdw>
              </a:effectLst>
              <a:latin typeface="Rockwell" pitchFamily="18" charset="0"/>
            </a:endParaRPr>
          </a:p>
          <a:p>
            <a:pPr algn="ctr" rtl="0"/>
            <a:endParaRPr lang="en-US" sz="800" b="1" dirty="0" smtClean="0">
              <a:solidFill>
                <a:schemeClr val="accent1">
                  <a:lumMod val="75000"/>
                </a:schemeClr>
              </a:solidFill>
              <a:effectLst>
                <a:outerShdw blurRad="38100" dist="38100" dir="2700000" algn="tl">
                  <a:srgbClr val="000000">
                    <a:alpha val="43137"/>
                  </a:srgbClr>
                </a:outerShdw>
              </a:effectLst>
              <a:latin typeface="Rockwell" pitchFamily="18" charset="0"/>
            </a:endParaRPr>
          </a:p>
          <a:p>
            <a:pPr algn="ctr" rtl="0"/>
            <a:endParaRPr lang="en-US" sz="800" b="1" dirty="0">
              <a:solidFill>
                <a:schemeClr val="accent1">
                  <a:lumMod val="75000"/>
                </a:schemeClr>
              </a:solidFill>
              <a:effectLst>
                <a:outerShdw blurRad="38100" dist="38100" dir="2700000" algn="tl">
                  <a:srgbClr val="000000">
                    <a:alpha val="43137"/>
                  </a:srgbClr>
                </a:outerShdw>
              </a:effectLst>
              <a:latin typeface="Rockwell" pitchFamily="18" charset="0"/>
            </a:endParaRPr>
          </a:p>
          <a:p>
            <a:pPr algn="ctr" rtl="0"/>
            <a:endParaRPr lang="ar-SA" sz="800" b="1" dirty="0">
              <a:solidFill>
                <a:schemeClr val="accent1">
                  <a:lumMod val="75000"/>
                </a:schemeClr>
              </a:solidFill>
              <a:effectLst>
                <a:outerShdw blurRad="38100" dist="38100" dir="2700000" algn="tl">
                  <a:srgbClr val="000000">
                    <a:alpha val="43137"/>
                  </a:srgbClr>
                </a:outerShdw>
              </a:effectLst>
              <a:latin typeface="Rockwell" pitchFamily="18" charset="0"/>
            </a:endParaRPr>
          </a:p>
        </p:txBody>
      </p:sp>
      <p:sp>
        <p:nvSpPr>
          <p:cNvPr id="6" name="Rectangle 5"/>
          <p:cNvSpPr/>
          <p:nvPr/>
        </p:nvSpPr>
        <p:spPr>
          <a:xfrm>
            <a:off x="179512" y="0"/>
            <a:ext cx="6917471" cy="954107"/>
          </a:xfrm>
          <a:prstGeom prst="rect">
            <a:avLst/>
          </a:prstGeom>
          <a:noFill/>
        </p:spPr>
        <p:txBody>
          <a:bodyPr wrap="none" lIns="91440" tIns="45720" rIns="91440" bIns="45720">
            <a:spAutoFit/>
          </a:bodyPr>
          <a:lstStyle/>
          <a:p>
            <a:pPr algn="l" rtl="0"/>
            <a:r>
              <a:rPr lang="en-US" sz="2800" b="1" dirty="0" smtClean="0">
                <a:latin typeface="Rockwell" pitchFamily="18" charset="0"/>
              </a:rPr>
              <a:t>Things We Can Do As Individuals </a:t>
            </a:r>
            <a:r>
              <a:rPr lang="en-US" sz="1400" b="1" dirty="0" smtClean="0">
                <a:latin typeface="Rockwell" pitchFamily="18" charset="0"/>
              </a:rPr>
              <a:t>(cont.)</a:t>
            </a:r>
            <a:r>
              <a:rPr lang="en-US" sz="1400" dirty="0" smtClean="0">
                <a:latin typeface="Rockwell" pitchFamily="18" charset="0"/>
              </a:rPr>
              <a:t/>
            </a:r>
            <a:br>
              <a:rPr lang="en-US" sz="1400" dirty="0" smtClean="0">
                <a:latin typeface="Rockwell" pitchFamily="18" charset="0"/>
              </a:rPr>
            </a:br>
            <a:endParaRPr lang="en-US"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Rockwell" pitchFamily="18" charset="0"/>
            </a:endParaRPr>
          </a:p>
        </p:txBody>
      </p:sp>
      <p:sp>
        <p:nvSpPr>
          <p:cNvPr id="14" name="Rectangle 13"/>
          <p:cNvSpPr/>
          <p:nvPr/>
        </p:nvSpPr>
        <p:spPr>
          <a:xfrm>
            <a:off x="0" y="2204864"/>
            <a:ext cx="6804248" cy="1323439"/>
          </a:xfrm>
          <a:prstGeom prst="rect">
            <a:avLst/>
          </a:prstGeom>
          <a:noFill/>
        </p:spPr>
        <p:txBody>
          <a:bodyPr wrap="square" lIns="91440" tIns="45720" rIns="91440" bIns="45720">
            <a:spAutoFit/>
          </a:bodyPr>
          <a:lstStyle/>
          <a:p>
            <a:pPr algn="l" rtl="0"/>
            <a: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15. We can read the biography of the Prophet (peace be upon him) from authentic sources and benefit from the many lessons that it contains. We can then try to apply those lessons to our lives today.</a:t>
            </a:r>
          </a:p>
        </p:txBody>
      </p:sp>
      <p:sp>
        <p:nvSpPr>
          <p:cNvPr id="15" name="Rectangle 14"/>
          <p:cNvSpPr/>
          <p:nvPr/>
        </p:nvSpPr>
        <p:spPr>
          <a:xfrm>
            <a:off x="0" y="3645024"/>
            <a:ext cx="6804248" cy="1631216"/>
          </a:xfrm>
          <a:prstGeom prst="rect">
            <a:avLst/>
          </a:prstGeom>
          <a:noFill/>
        </p:spPr>
        <p:txBody>
          <a:bodyPr wrap="square" lIns="91440" tIns="45720" rIns="91440" bIns="45720">
            <a:spAutoFit/>
          </a:bodyPr>
          <a:lstStyle/>
          <a:p>
            <a:pPr algn="l" rtl="0"/>
            <a: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16. We can learn the Sunnah of the Prophet (peace be upon him) by studying its authentic sources. We must study the </a:t>
            </a:r>
            <a:r>
              <a:rPr lang="en-US" sz="2000" b="0" cap="none" spc="0" dirty="0" err="1"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hadîth</a:t>
            </a:r>
            <a: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 and strive to understand them correctly. We need to derive from these </a:t>
            </a:r>
            <a:r>
              <a:rPr lang="en-US" sz="2000" b="0" cap="none" spc="0" dirty="0" err="1"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hadîth</a:t>
            </a:r>
            <a: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 the rulings and the lessons that they contain.</a:t>
            </a:r>
            <a:endParaRPr lang="en-US" sz="2000" b="0" cap="none" spc="0" dirty="0">
              <a:ln w="18415" cmpd="sng">
                <a:solidFill>
                  <a:schemeClr val="bg2">
                    <a:lumMod val="10000"/>
                  </a:schemeClr>
                </a:solidFill>
                <a:prstDash val="solid"/>
              </a:ln>
              <a:solidFill>
                <a:srgbClr val="FFFFFF"/>
              </a:solidFill>
              <a:effectLst>
                <a:outerShdw blurRad="63500" dir="3600000" algn="tl" rotWithShape="0">
                  <a:srgbClr val="000000">
                    <a:alpha val="70000"/>
                  </a:srgbClr>
                </a:outerShdw>
              </a:effectLst>
            </a:endParaRPr>
          </a:p>
        </p:txBody>
      </p:sp>
      <p:sp>
        <p:nvSpPr>
          <p:cNvPr id="16" name="Rectangle 15"/>
          <p:cNvSpPr/>
          <p:nvPr/>
        </p:nvSpPr>
        <p:spPr>
          <a:xfrm>
            <a:off x="0" y="764704"/>
            <a:ext cx="6732240" cy="1323439"/>
          </a:xfrm>
          <a:prstGeom prst="rect">
            <a:avLst/>
          </a:prstGeom>
          <a:noFill/>
        </p:spPr>
        <p:txBody>
          <a:bodyPr wrap="square" lIns="91440" tIns="45720" rIns="91440" bIns="45720">
            <a:spAutoFit/>
          </a:bodyPr>
          <a:lstStyle/>
          <a:p>
            <a:pPr algn="l" rtl="0"/>
            <a: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14. We can make it a habit to offer salutations of peace upon our Prophet (peace be upon him) whenever we remember to do so, especially after the call to prayer and on Fridays. This will increase our blessings from Allah.</a:t>
            </a:r>
          </a:p>
        </p:txBody>
      </p:sp>
      <p:sp>
        <p:nvSpPr>
          <p:cNvPr id="11" name="Rectangle 10"/>
          <p:cNvSpPr/>
          <p:nvPr/>
        </p:nvSpPr>
        <p:spPr>
          <a:xfrm>
            <a:off x="0" y="5301208"/>
            <a:ext cx="6804248" cy="1015663"/>
          </a:xfrm>
          <a:prstGeom prst="rect">
            <a:avLst/>
          </a:prstGeom>
          <a:noFill/>
        </p:spPr>
        <p:txBody>
          <a:bodyPr wrap="square" lIns="91440" tIns="45720" rIns="91440" bIns="45720">
            <a:spAutoFit/>
          </a:bodyPr>
          <a:lstStyle/>
          <a:p>
            <a:pPr algn="l" rtl="0"/>
            <a: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17. We can follow the Sunnah in its entirety, giving priority to what we are obligated to do.</a:t>
            </a:r>
            <a:b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br>
            <a:endParaRPr lang="en-US" sz="2000" b="0" cap="none" spc="0" dirty="0">
              <a:ln w="18415" cmpd="sng">
                <a:solidFill>
                  <a:schemeClr val="bg2">
                    <a:lumMod val="10000"/>
                  </a:schemeClr>
                </a:solidFill>
                <a:prstDash val="solid"/>
              </a:ln>
              <a:solidFill>
                <a:srgbClr val="FFFFFF"/>
              </a:solidFill>
              <a:effectLst>
                <a:outerShdw blurRad="63500" dir="3600000" algn="tl" rotWithShape="0">
                  <a:srgbClr val="000000">
                    <a:alpha val="70000"/>
                  </a:srgbClr>
                </a:outerShdw>
              </a:effectLst>
            </a:endParaRPr>
          </a:p>
        </p:txBody>
      </p:sp>
      <p:pic>
        <p:nvPicPr>
          <p:cNvPr id="19" name="Picture 18" descr="stick_to_the_sunnah-300x300.jpg"/>
          <p:cNvPicPr>
            <a:picLocks noChangeAspect="1"/>
          </p:cNvPicPr>
          <p:nvPr/>
        </p:nvPicPr>
        <p:blipFill>
          <a:blip r:embed="rId3" cstate="print"/>
          <a:stretch>
            <a:fillRect/>
          </a:stretch>
        </p:blipFill>
        <p:spPr>
          <a:xfrm>
            <a:off x="6804248" y="2132856"/>
            <a:ext cx="2339752" cy="2286000"/>
          </a:xfrm>
          <a:prstGeom prst="rect">
            <a:avLst/>
          </a:prstGeom>
        </p:spPr>
      </p:pic>
      <p:pic>
        <p:nvPicPr>
          <p:cNvPr id="20" name="Picture 19" descr="untitled.png"/>
          <p:cNvPicPr>
            <a:picLocks noChangeAspect="1"/>
          </p:cNvPicPr>
          <p:nvPr/>
        </p:nvPicPr>
        <p:blipFill>
          <a:blip r:embed="rId4" cstate="print"/>
          <a:stretch>
            <a:fillRect/>
          </a:stretch>
        </p:blipFill>
        <p:spPr>
          <a:xfrm>
            <a:off x="6804248" y="4437112"/>
            <a:ext cx="2339752" cy="2420888"/>
          </a:xfrm>
          <a:prstGeom prst="rect">
            <a:avLst/>
          </a:prstGeom>
        </p:spPr>
      </p:pic>
      <p:pic>
        <p:nvPicPr>
          <p:cNvPr id="21" name="Picture 20" descr="5.jpg"/>
          <p:cNvPicPr>
            <a:picLocks noChangeAspect="1"/>
          </p:cNvPicPr>
          <p:nvPr/>
        </p:nvPicPr>
        <p:blipFill>
          <a:blip r:embed="rId5" cstate="print"/>
          <a:stretch>
            <a:fillRect/>
          </a:stretch>
        </p:blipFill>
        <p:spPr>
          <a:xfrm>
            <a:off x="6804248" y="0"/>
            <a:ext cx="2339752" cy="21328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l="-6000" r="-6000" b="-20000"/>
          </a:stretch>
        </a:blipFill>
        <a:effectLst/>
      </p:bgPr>
    </p:bg>
    <p:spTree>
      <p:nvGrpSpPr>
        <p:cNvPr id="1" name=""/>
        <p:cNvGrpSpPr/>
        <p:nvPr/>
      </p:nvGrpSpPr>
      <p:grpSpPr>
        <a:xfrm>
          <a:off x="0" y="0"/>
          <a:ext cx="0" cy="0"/>
          <a:chOff x="0" y="0"/>
          <a:chExt cx="0" cy="0"/>
        </a:xfrm>
      </p:grpSpPr>
      <p:sp>
        <p:nvSpPr>
          <p:cNvPr id="5" name="TextBox 4"/>
          <p:cNvSpPr txBox="1"/>
          <p:nvPr/>
        </p:nvSpPr>
        <p:spPr>
          <a:xfrm>
            <a:off x="-36512" y="-27384"/>
            <a:ext cx="6840760" cy="707886"/>
          </a:xfrm>
          <a:prstGeom prst="rect">
            <a:avLst/>
          </a:prstGeom>
          <a:solidFill>
            <a:schemeClr val="tx2">
              <a:lumMod val="20000"/>
              <a:lumOff val="80000"/>
            </a:schemeClr>
          </a:solidFill>
          <a:effectLst/>
        </p:spPr>
        <p:txBody>
          <a:bodyPr wrap="square" rtlCol="1">
            <a:spAutoFit/>
          </a:bodyPr>
          <a:lstStyle/>
          <a:p>
            <a:pPr algn="ctr" rtl="0"/>
            <a:endParaRPr lang="en-US" sz="800" b="1" dirty="0" smtClean="0">
              <a:solidFill>
                <a:schemeClr val="accent1">
                  <a:lumMod val="75000"/>
                </a:schemeClr>
              </a:solidFill>
              <a:effectLst>
                <a:outerShdw blurRad="38100" dist="38100" dir="2700000" algn="tl">
                  <a:srgbClr val="000000">
                    <a:alpha val="43137"/>
                  </a:srgbClr>
                </a:outerShdw>
              </a:effectLst>
              <a:latin typeface="Rockwell" pitchFamily="18" charset="0"/>
            </a:endParaRPr>
          </a:p>
          <a:p>
            <a:pPr algn="ctr" rtl="0"/>
            <a:endParaRPr lang="en-US" sz="800" b="1" dirty="0">
              <a:solidFill>
                <a:schemeClr val="accent1">
                  <a:lumMod val="75000"/>
                </a:schemeClr>
              </a:solidFill>
              <a:effectLst>
                <a:outerShdw blurRad="38100" dist="38100" dir="2700000" algn="tl">
                  <a:srgbClr val="000000">
                    <a:alpha val="43137"/>
                  </a:srgbClr>
                </a:outerShdw>
              </a:effectLst>
              <a:latin typeface="Rockwell" pitchFamily="18" charset="0"/>
            </a:endParaRPr>
          </a:p>
          <a:p>
            <a:pPr algn="ctr" rtl="0"/>
            <a:endParaRPr lang="en-US" sz="800" b="1" dirty="0" smtClean="0">
              <a:solidFill>
                <a:schemeClr val="accent1">
                  <a:lumMod val="75000"/>
                </a:schemeClr>
              </a:solidFill>
              <a:effectLst>
                <a:outerShdw blurRad="38100" dist="38100" dir="2700000" algn="tl">
                  <a:srgbClr val="000000">
                    <a:alpha val="43137"/>
                  </a:srgbClr>
                </a:outerShdw>
              </a:effectLst>
              <a:latin typeface="Rockwell" pitchFamily="18" charset="0"/>
            </a:endParaRPr>
          </a:p>
          <a:p>
            <a:pPr algn="ctr" rtl="0"/>
            <a:endParaRPr lang="en-US" sz="800" b="1" dirty="0">
              <a:solidFill>
                <a:schemeClr val="accent1">
                  <a:lumMod val="75000"/>
                </a:schemeClr>
              </a:solidFill>
              <a:effectLst>
                <a:outerShdw blurRad="38100" dist="38100" dir="2700000" algn="tl">
                  <a:srgbClr val="000000">
                    <a:alpha val="43137"/>
                  </a:srgbClr>
                </a:outerShdw>
              </a:effectLst>
              <a:latin typeface="Rockwell" pitchFamily="18" charset="0"/>
            </a:endParaRPr>
          </a:p>
          <a:p>
            <a:pPr algn="ctr" rtl="0"/>
            <a:endParaRPr lang="ar-SA" sz="800" b="1" dirty="0">
              <a:solidFill>
                <a:schemeClr val="accent1">
                  <a:lumMod val="75000"/>
                </a:schemeClr>
              </a:solidFill>
              <a:effectLst>
                <a:outerShdw blurRad="38100" dist="38100" dir="2700000" algn="tl">
                  <a:srgbClr val="000000">
                    <a:alpha val="43137"/>
                  </a:srgbClr>
                </a:outerShdw>
              </a:effectLst>
              <a:latin typeface="Rockwell" pitchFamily="18" charset="0"/>
            </a:endParaRPr>
          </a:p>
        </p:txBody>
      </p:sp>
      <p:sp>
        <p:nvSpPr>
          <p:cNvPr id="6" name="Rectangle 5"/>
          <p:cNvSpPr/>
          <p:nvPr/>
        </p:nvSpPr>
        <p:spPr>
          <a:xfrm>
            <a:off x="-16789" y="0"/>
            <a:ext cx="6677021" cy="954107"/>
          </a:xfrm>
          <a:prstGeom prst="rect">
            <a:avLst/>
          </a:prstGeom>
          <a:noFill/>
        </p:spPr>
        <p:txBody>
          <a:bodyPr wrap="none" lIns="91440" tIns="45720" rIns="91440" bIns="45720">
            <a:spAutoFit/>
          </a:bodyPr>
          <a:lstStyle/>
          <a:p>
            <a:pPr algn="l" rtl="0"/>
            <a:r>
              <a:rPr lang="en-US" sz="2800" b="1" dirty="0" smtClean="0">
                <a:latin typeface="Rockwell" pitchFamily="18" charset="0"/>
              </a:rPr>
              <a:t>Things We Can Do As Individuals </a:t>
            </a:r>
            <a:r>
              <a:rPr lang="en-US" sz="1400" b="1" dirty="0" smtClean="0">
                <a:latin typeface="Rockwell" pitchFamily="18" charset="0"/>
              </a:rPr>
              <a:t>(cont.)</a:t>
            </a:r>
            <a:r>
              <a:rPr lang="en-US" sz="1400" dirty="0" smtClean="0">
                <a:latin typeface="Rockwell" pitchFamily="18" charset="0"/>
              </a:rPr>
              <a:t/>
            </a:r>
            <a:br>
              <a:rPr lang="en-US" sz="1400" dirty="0" smtClean="0">
                <a:latin typeface="Rockwell" pitchFamily="18" charset="0"/>
              </a:rPr>
            </a:br>
            <a:endParaRPr lang="en-US"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Rockwell" pitchFamily="18" charset="0"/>
            </a:endParaRPr>
          </a:p>
        </p:txBody>
      </p:sp>
      <p:sp>
        <p:nvSpPr>
          <p:cNvPr id="14" name="Rectangle 13"/>
          <p:cNvSpPr/>
          <p:nvPr/>
        </p:nvSpPr>
        <p:spPr>
          <a:xfrm>
            <a:off x="0" y="2564904"/>
            <a:ext cx="6372200" cy="707886"/>
          </a:xfrm>
          <a:prstGeom prst="rect">
            <a:avLst/>
          </a:prstGeom>
          <a:noFill/>
        </p:spPr>
        <p:txBody>
          <a:bodyPr wrap="square" lIns="91440" tIns="45720" rIns="91440" bIns="45720">
            <a:spAutoFit/>
          </a:bodyPr>
          <a:lstStyle/>
          <a:p>
            <a:pPr algn="l" rtl="0"/>
            <a: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19. We can be vigilant to avoid ever belittling any aspect of his Sunnah.</a:t>
            </a:r>
          </a:p>
        </p:txBody>
      </p:sp>
      <p:sp>
        <p:nvSpPr>
          <p:cNvPr id="15" name="Rectangle 14"/>
          <p:cNvSpPr/>
          <p:nvPr/>
        </p:nvSpPr>
        <p:spPr>
          <a:xfrm>
            <a:off x="0" y="3501008"/>
            <a:ext cx="6516216" cy="707886"/>
          </a:xfrm>
          <a:prstGeom prst="rect">
            <a:avLst/>
          </a:prstGeom>
          <a:noFill/>
        </p:spPr>
        <p:txBody>
          <a:bodyPr wrap="square" lIns="91440" tIns="45720" rIns="91440" bIns="45720">
            <a:spAutoFit/>
          </a:bodyPr>
          <a:lstStyle/>
          <a:p>
            <a:pPr algn="l" rtl="0"/>
            <a: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20. We can make sure that we feel joy every time we see people putting some aspect of his Sunnah into practice.</a:t>
            </a:r>
            <a:endParaRPr lang="en-US" sz="2000" b="0" cap="none" spc="0" dirty="0">
              <a:ln w="18415" cmpd="sng">
                <a:solidFill>
                  <a:schemeClr val="bg2">
                    <a:lumMod val="10000"/>
                  </a:schemeClr>
                </a:solidFill>
                <a:prstDash val="solid"/>
              </a:ln>
              <a:solidFill>
                <a:srgbClr val="FFFFFF"/>
              </a:solidFill>
              <a:effectLst>
                <a:outerShdw blurRad="63500" dir="3600000" algn="tl" rotWithShape="0">
                  <a:srgbClr val="000000">
                    <a:alpha val="70000"/>
                  </a:srgbClr>
                </a:outerShdw>
              </a:effectLst>
            </a:endParaRPr>
          </a:p>
        </p:txBody>
      </p:sp>
      <p:sp>
        <p:nvSpPr>
          <p:cNvPr id="16" name="Rectangle 15"/>
          <p:cNvSpPr/>
          <p:nvPr/>
        </p:nvSpPr>
        <p:spPr>
          <a:xfrm>
            <a:off x="0" y="692696"/>
            <a:ext cx="6516216" cy="1631216"/>
          </a:xfrm>
          <a:prstGeom prst="rect">
            <a:avLst/>
          </a:prstGeom>
          <a:noFill/>
        </p:spPr>
        <p:txBody>
          <a:bodyPr wrap="square" lIns="91440" tIns="45720" rIns="91440" bIns="45720">
            <a:spAutoFit/>
          </a:bodyPr>
          <a:lstStyle/>
          <a:p>
            <a:pPr algn="l" rtl="0"/>
            <a: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18. We can strive to emulate the Prophet (peace be upon him) even in matters where we are under no obligation to do so. It is better even if we do something the Prophet (peace be upon him) did only once in our lives just so we can follow his example to the last detail.</a:t>
            </a:r>
          </a:p>
        </p:txBody>
      </p:sp>
      <p:sp>
        <p:nvSpPr>
          <p:cNvPr id="11" name="Rectangle 10"/>
          <p:cNvSpPr/>
          <p:nvPr/>
        </p:nvSpPr>
        <p:spPr>
          <a:xfrm>
            <a:off x="0" y="4581128"/>
            <a:ext cx="6804248" cy="707886"/>
          </a:xfrm>
          <a:prstGeom prst="rect">
            <a:avLst/>
          </a:prstGeom>
          <a:noFill/>
        </p:spPr>
        <p:txBody>
          <a:bodyPr wrap="square" lIns="91440" tIns="45720" rIns="91440" bIns="45720">
            <a:spAutoFit/>
          </a:bodyPr>
          <a:lstStyle/>
          <a:p>
            <a:pPr algn="l" rtl="0"/>
            <a: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21. We can feel sorrow whenever we find that some aspect of his Sunnah is being neglected.</a:t>
            </a:r>
            <a:endParaRPr lang="en-US" sz="2000" b="0" cap="none" spc="0" dirty="0">
              <a:ln w="18415" cmpd="sng">
                <a:solidFill>
                  <a:schemeClr val="bg2">
                    <a:lumMod val="10000"/>
                  </a:schemeClr>
                </a:solidFill>
                <a:prstDash val="solid"/>
              </a:ln>
              <a:solidFill>
                <a:srgbClr val="FFFFFF"/>
              </a:solidFill>
              <a:effectLst>
                <a:outerShdw blurRad="63500" dir="3600000" algn="tl" rotWithShape="0">
                  <a:srgbClr val="000000">
                    <a:alpha val="70000"/>
                  </a:srgbClr>
                </a:outerShdw>
              </a:effectLst>
            </a:endParaRPr>
          </a:p>
        </p:txBody>
      </p:sp>
      <p:pic>
        <p:nvPicPr>
          <p:cNvPr id="19" name="Picture 18" descr="stick_to_the_sunnah-300x300.jpg"/>
          <p:cNvPicPr>
            <a:picLocks noChangeAspect="1"/>
          </p:cNvPicPr>
          <p:nvPr/>
        </p:nvPicPr>
        <p:blipFill>
          <a:blip r:embed="rId3" cstate="print"/>
          <a:stretch>
            <a:fillRect/>
          </a:stretch>
        </p:blipFill>
        <p:spPr>
          <a:xfrm>
            <a:off x="6588224" y="2132856"/>
            <a:ext cx="2555776" cy="2286000"/>
          </a:xfrm>
          <a:prstGeom prst="rect">
            <a:avLst/>
          </a:prstGeom>
        </p:spPr>
      </p:pic>
      <p:pic>
        <p:nvPicPr>
          <p:cNvPr id="21" name="Picture 20" descr="5.jpg"/>
          <p:cNvPicPr>
            <a:picLocks noChangeAspect="1"/>
          </p:cNvPicPr>
          <p:nvPr/>
        </p:nvPicPr>
        <p:blipFill>
          <a:blip r:embed="rId4" cstate="print"/>
          <a:stretch>
            <a:fillRect/>
          </a:stretch>
        </p:blipFill>
        <p:spPr>
          <a:xfrm>
            <a:off x="6588224" y="0"/>
            <a:ext cx="2555776" cy="2132856"/>
          </a:xfrm>
          <a:prstGeom prst="rect">
            <a:avLst/>
          </a:prstGeom>
        </p:spPr>
      </p:pic>
      <p:sp>
        <p:nvSpPr>
          <p:cNvPr id="13" name="Rectangle 12"/>
          <p:cNvSpPr/>
          <p:nvPr/>
        </p:nvSpPr>
        <p:spPr>
          <a:xfrm>
            <a:off x="0" y="5589240"/>
            <a:ext cx="6804248" cy="707886"/>
          </a:xfrm>
          <a:prstGeom prst="rect">
            <a:avLst/>
          </a:prstGeom>
          <a:noFill/>
        </p:spPr>
        <p:txBody>
          <a:bodyPr wrap="square" lIns="91440" tIns="45720" rIns="91440" bIns="45720">
            <a:spAutoFit/>
          </a:bodyPr>
          <a:lstStyle/>
          <a:p>
            <a:pPr algn="l" rtl="0"/>
            <a: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22. We can feel enmity towards anyone who defames the Prophet (peace be upon him) or disapproves of his Sunnah.</a:t>
            </a:r>
          </a:p>
        </p:txBody>
      </p:sp>
      <p:pic>
        <p:nvPicPr>
          <p:cNvPr id="17" name="Picture 16" descr="protest.jpg"/>
          <p:cNvPicPr>
            <a:picLocks noChangeAspect="1"/>
          </p:cNvPicPr>
          <p:nvPr/>
        </p:nvPicPr>
        <p:blipFill>
          <a:blip r:embed="rId5" cstate="print"/>
          <a:stretch>
            <a:fillRect/>
          </a:stretch>
        </p:blipFill>
        <p:spPr>
          <a:xfrm>
            <a:off x="6588224" y="4437112"/>
            <a:ext cx="2555776" cy="24208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l="-6000" r="-6000" b="-20000"/>
          </a:stretch>
        </a:blipFill>
        <a:effectLst/>
      </p:bgPr>
    </p:bg>
    <p:spTree>
      <p:nvGrpSpPr>
        <p:cNvPr id="1" name=""/>
        <p:cNvGrpSpPr/>
        <p:nvPr/>
      </p:nvGrpSpPr>
      <p:grpSpPr>
        <a:xfrm>
          <a:off x="0" y="0"/>
          <a:ext cx="0" cy="0"/>
          <a:chOff x="0" y="0"/>
          <a:chExt cx="0" cy="0"/>
        </a:xfrm>
      </p:grpSpPr>
      <p:sp>
        <p:nvSpPr>
          <p:cNvPr id="5" name="TextBox 4"/>
          <p:cNvSpPr txBox="1"/>
          <p:nvPr/>
        </p:nvSpPr>
        <p:spPr>
          <a:xfrm>
            <a:off x="-36512" y="-27384"/>
            <a:ext cx="6840760" cy="707886"/>
          </a:xfrm>
          <a:prstGeom prst="rect">
            <a:avLst/>
          </a:prstGeom>
          <a:solidFill>
            <a:schemeClr val="tx2">
              <a:lumMod val="20000"/>
              <a:lumOff val="80000"/>
            </a:schemeClr>
          </a:solidFill>
          <a:effectLst/>
        </p:spPr>
        <p:txBody>
          <a:bodyPr wrap="square" rtlCol="1">
            <a:spAutoFit/>
          </a:bodyPr>
          <a:lstStyle/>
          <a:p>
            <a:pPr algn="ctr" rtl="0"/>
            <a:endParaRPr lang="en-US" sz="800" b="1" dirty="0" smtClean="0">
              <a:solidFill>
                <a:schemeClr val="accent1">
                  <a:lumMod val="75000"/>
                </a:schemeClr>
              </a:solidFill>
              <a:effectLst>
                <a:outerShdw blurRad="38100" dist="38100" dir="2700000" algn="tl">
                  <a:srgbClr val="000000">
                    <a:alpha val="43137"/>
                  </a:srgbClr>
                </a:outerShdw>
              </a:effectLst>
              <a:latin typeface="Rockwell" pitchFamily="18" charset="0"/>
            </a:endParaRPr>
          </a:p>
          <a:p>
            <a:pPr algn="ctr" rtl="0"/>
            <a:endParaRPr lang="en-US" sz="800" b="1" dirty="0">
              <a:solidFill>
                <a:schemeClr val="accent1">
                  <a:lumMod val="75000"/>
                </a:schemeClr>
              </a:solidFill>
              <a:effectLst>
                <a:outerShdw blurRad="38100" dist="38100" dir="2700000" algn="tl">
                  <a:srgbClr val="000000">
                    <a:alpha val="43137"/>
                  </a:srgbClr>
                </a:outerShdw>
              </a:effectLst>
              <a:latin typeface="Rockwell" pitchFamily="18" charset="0"/>
            </a:endParaRPr>
          </a:p>
          <a:p>
            <a:pPr algn="ctr" rtl="0"/>
            <a:endParaRPr lang="en-US" sz="800" b="1" dirty="0" smtClean="0">
              <a:solidFill>
                <a:schemeClr val="accent1">
                  <a:lumMod val="75000"/>
                </a:schemeClr>
              </a:solidFill>
              <a:effectLst>
                <a:outerShdw blurRad="38100" dist="38100" dir="2700000" algn="tl">
                  <a:srgbClr val="000000">
                    <a:alpha val="43137"/>
                  </a:srgbClr>
                </a:outerShdw>
              </a:effectLst>
              <a:latin typeface="Rockwell" pitchFamily="18" charset="0"/>
            </a:endParaRPr>
          </a:p>
          <a:p>
            <a:pPr algn="ctr" rtl="0"/>
            <a:endParaRPr lang="en-US" sz="800" b="1" dirty="0">
              <a:solidFill>
                <a:schemeClr val="accent1">
                  <a:lumMod val="75000"/>
                </a:schemeClr>
              </a:solidFill>
              <a:effectLst>
                <a:outerShdw blurRad="38100" dist="38100" dir="2700000" algn="tl">
                  <a:srgbClr val="000000">
                    <a:alpha val="43137"/>
                  </a:srgbClr>
                </a:outerShdw>
              </a:effectLst>
              <a:latin typeface="Rockwell" pitchFamily="18" charset="0"/>
            </a:endParaRPr>
          </a:p>
          <a:p>
            <a:pPr algn="ctr" rtl="0"/>
            <a:endParaRPr lang="ar-SA" sz="800" b="1" dirty="0">
              <a:solidFill>
                <a:schemeClr val="accent1">
                  <a:lumMod val="75000"/>
                </a:schemeClr>
              </a:solidFill>
              <a:effectLst>
                <a:outerShdw blurRad="38100" dist="38100" dir="2700000" algn="tl">
                  <a:srgbClr val="000000">
                    <a:alpha val="43137"/>
                  </a:srgbClr>
                </a:outerShdw>
              </a:effectLst>
              <a:latin typeface="Rockwell" pitchFamily="18" charset="0"/>
            </a:endParaRPr>
          </a:p>
        </p:txBody>
      </p:sp>
      <p:sp>
        <p:nvSpPr>
          <p:cNvPr id="6" name="Rectangle 5"/>
          <p:cNvSpPr/>
          <p:nvPr/>
        </p:nvSpPr>
        <p:spPr>
          <a:xfrm>
            <a:off x="179512" y="0"/>
            <a:ext cx="6917471" cy="954107"/>
          </a:xfrm>
          <a:prstGeom prst="rect">
            <a:avLst/>
          </a:prstGeom>
          <a:noFill/>
        </p:spPr>
        <p:txBody>
          <a:bodyPr wrap="none" lIns="91440" tIns="45720" rIns="91440" bIns="45720">
            <a:spAutoFit/>
          </a:bodyPr>
          <a:lstStyle/>
          <a:p>
            <a:pPr algn="l" rtl="0"/>
            <a:r>
              <a:rPr lang="en-US" sz="2800" b="1" dirty="0" smtClean="0">
                <a:latin typeface="Rockwell" pitchFamily="18" charset="0"/>
              </a:rPr>
              <a:t>Things We Can Do As Individuals </a:t>
            </a:r>
            <a:r>
              <a:rPr lang="en-US" sz="1400" b="1" dirty="0" smtClean="0">
                <a:latin typeface="Rockwell" pitchFamily="18" charset="0"/>
              </a:rPr>
              <a:t>(cont.)</a:t>
            </a:r>
            <a:r>
              <a:rPr lang="en-US" sz="1400" dirty="0" smtClean="0">
                <a:latin typeface="Rockwell" pitchFamily="18" charset="0"/>
              </a:rPr>
              <a:t/>
            </a:r>
            <a:br>
              <a:rPr lang="en-US" sz="1400" dirty="0" smtClean="0">
                <a:latin typeface="Rockwell" pitchFamily="18" charset="0"/>
              </a:rPr>
            </a:br>
            <a:endParaRPr lang="en-US"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Rockwell" pitchFamily="18" charset="0"/>
            </a:endParaRPr>
          </a:p>
        </p:txBody>
      </p:sp>
      <p:sp>
        <p:nvSpPr>
          <p:cNvPr id="14" name="Rectangle 13"/>
          <p:cNvSpPr/>
          <p:nvPr/>
        </p:nvSpPr>
        <p:spPr>
          <a:xfrm>
            <a:off x="0" y="5157192"/>
            <a:ext cx="6804248" cy="1015663"/>
          </a:xfrm>
          <a:prstGeom prst="rect">
            <a:avLst/>
          </a:prstGeom>
          <a:noFill/>
        </p:spPr>
        <p:txBody>
          <a:bodyPr wrap="square" lIns="91440" tIns="45720" rIns="91440" bIns="45720">
            <a:spAutoFit/>
          </a:bodyPr>
          <a:lstStyle/>
          <a:p>
            <a:pPr algn="l" rtl="0"/>
            <a: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24. We can act upon the direction of the Prophet (peace be upon him) with respect to his family when he thrice said: “I remind you of the rights of Allah with respect to my family.”</a:t>
            </a:r>
          </a:p>
        </p:txBody>
      </p:sp>
      <p:sp>
        <p:nvSpPr>
          <p:cNvPr id="16" name="Rectangle 15"/>
          <p:cNvSpPr/>
          <p:nvPr/>
        </p:nvSpPr>
        <p:spPr>
          <a:xfrm>
            <a:off x="0" y="908720"/>
            <a:ext cx="6732240" cy="4401205"/>
          </a:xfrm>
          <a:prstGeom prst="rect">
            <a:avLst/>
          </a:prstGeom>
          <a:noFill/>
        </p:spPr>
        <p:txBody>
          <a:bodyPr wrap="square" lIns="91440" tIns="45720" rIns="91440" bIns="45720">
            <a:spAutoFit/>
          </a:bodyPr>
          <a:lstStyle/>
          <a:p>
            <a:pPr algn="l" rtl="0"/>
            <a: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23. We can show love for the members of our Prophet’s family and for his wives and descendants. We can seek nearness to Allah by loving them for the sake of their nearness to the Prophet (peace be upon him) and for the sake of their commitment to Islam. If we find any of his descendants disobedient to Allah, we should be eager to guide them, since their guidance is something most dear to the Prophet (peace be upon him). `</a:t>
            </a:r>
            <a:r>
              <a:rPr lang="en-US" sz="2000" b="0" cap="none" spc="0" dirty="0" err="1"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Umar</a:t>
            </a:r>
            <a: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 the son of al-</a:t>
            </a:r>
            <a:r>
              <a:rPr lang="en-US" sz="2000" b="0" cap="none" spc="0" dirty="0" err="1"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Khattâb</a:t>
            </a:r>
            <a: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 said to the Prophet’s uncle: “O `</a:t>
            </a:r>
            <a:r>
              <a:rPr lang="en-US" sz="2000" b="0" cap="none" spc="0" dirty="0" err="1"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Abbâs</a:t>
            </a:r>
            <a: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 The day that you accepted Islam was more beloved to me than the day when al-</a:t>
            </a:r>
            <a:r>
              <a:rPr lang="en-US" sz="2000" b="0" cap="none" spc="0" dirty="0" err="1"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Khattâb</a:t>
            </a:r>
            <a: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 accepted Islam. This is only because I know that your acceptance of Islam was dearer to Allah’s Messenger (peace be upon him) than that of al-</a:t>
            </a:r>
            <a:r>
              <a:rPr lang="en-US" sz="2000" b="0" cap="none" spc="0" dirty="0" err="1"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Khattâb</a:t>
            </a:r>
            <a: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a:t>
            </a:r>
            <a:b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br>
            <a:endPar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endParaRPr>
          </a:p>
        </p:txBody>
      </p:sp>
      <p:pic>
        <p:nvPicPr>
          <p:cNvPr id="19" name="Picture 18" descr="stick_to_the_sunnah-300x300.jpg"/>
          <p:cNvPicPr>
            <a:picLocks noChangeAspect="1"/>
          </p:cNvPicPr>
          <p:nvPr/>
        </p:nvPicPr>
        <p:blipFill>
          <a:blip r:embed="rId3" cstate="print"/>
          <a:stretch>
            <a:fillRect/>
          </a:stretch>
        </p:blipFill>
        <p:spPr>
          <a:xfrm>
            <a:off x="6804248" y="2132856"/>
            <a:ext cx="2339752" cy="2286000"/>
          </a:xfrm>
          <a:prstGeom prst="rect">
            <a:avLst/>
          </a:prstGeom>
        </p:spPr>
      </p:pic>
      <p:pic>
        <p:nvPicPr>
          <p:cNvPr id="20" name="Picture 19" descr="untitled.png"/>
          <p:cNvPicPr>
            <a:picLocks noChangeAspect="1"/>
          </p:cNvPicPr>
          <p:nvPr/>
        </p:nvPicPr>
        <p:blipFill>
          <a:blip r:embed="rId4" cstate="print"/>
          <a:stretch>
            <a:fillRect/>
          </a:stretch>
        </p:blipFill>
        <p:spPr>
          <a:xfrm>
            <a:off x="6804248" y="4437112"/>
            <a:ext cx="2339752" cy="2420888"/>
          </a:xfrm>
          <a:prstGeom prst="rect">
            <a:avLst/>
          </a:prstGeom>
        </p:spPr>
      </p:pic>
      <p:pic>
        <p:nvPicPr>
          <p:cNvPr id="18" name="Picture 17" descr="beautiful-picture-for-kaaba.jpg"/>
          <p:cNvPicPr>
            <a:picLocks noChangeAspect="1"/>
          </p:cNvPicPr>
          <p:nvPr/>
        </p:nvPicPr>
        <p:blipFill>
          <a:blip r:embed="rId5" cstate="print"/>
          <a:stretch>
            <a:fillRect/>
          </a:stretch>
        </p:blipFill>
        <p:spPr>
          <a:xfrm>
            <a:off x="6804248" y="0"/>
            <a:ext cx="2339752" cy="22768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l="-6000" r="-6000" b="-20000"/>
          </a:stretch>
        </a:blipFill>
        <a:effectLst/>
      </p:bgPr>
    </p:bg>
    <p:spTree>
      <p:nvGrpSpPr>
        <p:cNvPr id="1" name=""/>
        <p:cNvGrpSpPr/>
        <p:nvPr/>
      </p:nvGrpSpPr>
      <p:grpSpPr>
        <a:xfrm>
          <a:off x="0" y="0"/>
          <a:ext cx="0" cy="0"/>
          <a:chOff x="0" y="0"/>
          <a:chExt cx="0" cy="0"/>
        </a:xfrm>
      </p:grpSpPr>
      <p:sp>
        <p:nvSpPr>
          <p:cNvPr id="5" name="TextBox 4"/>
          <p:cNvSpPr txBox="1"/>
          <p:nvPr/>
        </p:nvSpPr>
        <p:spPr>
          <a:xfrm>
            <a:off x="-36512" y="-27384"/>
            <a:ext cx="6840760" cy="707886"/>
          </a:xfrm>
          <a:prstGeom prst="rect">
            <a:avLst/>
          </a:prstGeom>
          <a:solidFill>
            <a:schemeClr val="tx2">
              <a:lumMod val="20000"/>
              <a:lumOff val="80000"/>
            </a:schemeClr>
          </a:solidFill>
          <a:effectLst/>
        </p:spPr>
        <p:txBody>
          <a:bodyPr wrap="square" rtlCol="1">
            <a:spAutoFit/>
          </a:bodyPr>
          <a:lstStyle/>
          <a:p>
            <a:pPr algn="ctr" rtl="0"/>
            <a:endParaRPr lang="en-US" sz="800" b="1" dirty="0" smtClean="0">
              <a:solidFill>
                <a:schemeClr val="accent1">
                  <a:lumMod val="75000"/>
                </a:schemeClr>
              </a:solidFill>
              <a:effectLst>
                <a:outerShdw blurRad="38100" dist="38100" dir="2700000" algn="tl">
                  <a:srgbClr val="000000">
                    <a:alpha val="43137"/>
                  </a:srgbClr>
                </a:outerShdw>
              </a:effectLst>
              <a:latin typeface="Rockwell" pitchFamily="18" charset="0"/>
            </a:endParaRPr>
          </a:p>
          <a:p>
            <a:pPr algn="ctr" rtl="0"/>
            <a:endParaRPr lang="en-US" sz="800" b="1" dirty="0">
              <a:solidFill>
                <a:schemeClr val="accent1">
                  <a:lumMod val="75000"/>
                </a:schemeClr>
              </a:solidFill>
              <a:effectLst>
                <a:outerShdw blurRad="38100" dist="38100" dir="2700000" algn="tl">
                  <a:srgbClr val="000000">
                    <a:alpha val="43137"/>
                  </a:srgbClr>
                </a:outerShdw>
              </a:effectLst>
              <a:latin typeface="Rockwell" pitchFamily="18" charset="0"/>
            </a:endParaRPr>
          </a:p>
          <a:p>
            <a:pPr algn="ctr" rtl="0"/>
            <a:endParaRPr lang="en-US" sz="800" b="1" dirty="0" smtClean="0">
              <a:solidFill>
                <a:schemeClr val="accent1">
                  <a:lumMod val="75000"/>
                </a:schemeClr>
              </a:solidFill>
              <a:effectLst>
                <a:outerShdw blurRad="38100" dist="38100" dir="2700000" algn="tl">
                  <a:srgbClr val="000000">
                    <a:alpha val="43137"/>
                  </a:srgbClr>
                </a:outerShdw>
              </a:effectLst>
              <a:latin typeface="Rockwell" pitchFamily="18" charset="0"/>
            </a:endParaRPr>
          </a:p>
          <a:p>
            <a:pPr algn="ctr" rtl="0"/>
            <a:endParaRPr lang="en-US" sz="800" b="1" dirty="0">
              <a:solidFill>
                <a:schemeClr val="accent1">
                  <a:lumMod val="75000"/>
                </a:schemeClr>
              </a:solidFill>
              <a:effectLst>
                <a:outerShdw blurRad="38100" dist="38100" dir="2700000" algn="tl">
                  <a:srgbClr val="000000">
                    <a:alpha val="43137"/>
                  </a:srgbClr>
                </a:outerShdw>
              </a:effectLst>
              <a:latin typeface="Rockwell" pitchFamily="18" charset="0"/>
            </a:endParaRPr>
          </a:p>
          <a:p>
            <a:pPr algn="ctr" rtl="0"/>
            <a:endParaRPr lang="ar-SA" sz="800" b="1" dirty="0">
              <a:solidFill>
                <a:schemeClr val="accent1">
                  <a:lumMod val="75000"/>
                </a:schemeClr>
              </a:solidFill>
              <a:effectLst>
                <a:outerShdw blurRad="38100" dist="38100" dir="2700000" algn="tl">
                  <a:srgbClr val="000000">
                    <a:alpha val="43137"/>
                  </a:srgbClr>
                </a:outerShdw>
              </a:effectLst>
              <a:latin typeface="Rockwell" pitchFamily="18" charset="0"/>
            </a:endParaRPr>
          </a:p>
        </p:txBody>
      </p:sp>
      <p:sp>
        <p:nvSpPr>
          <p:cNvPr id="6" name="Rectangle 5"/>
          <p:cNvSpPr/>
          <p:nvPr/>
        </p:nvSpPr>
        <p:spPr>
          <a:xfrm>
            <a:off x="179512" y="0"/>
            <a:ext cx="6917471" cy="954107"/>
          </a:xfrm>
          <a:prstGeom prst="rect">
            <a:avLst/>
          </a:prstGeom>
          <a:noFill/>
        </p:spPr>
        <p:txBody>
          <a:bodyPr wrap="none" lIns="91440" tIns="45720" rIns="91440" bIns="45720">
            <a:spAutoFit/>
          </a:bodyPr>
          <a:lstStyle/>
          <a:p>
            <a:pPr algn="l" rtl="0"/>
            <a:r>
              <a:rPr lang="en-US" sz="2800" b="1" dirty="0" smtClean="0">
                <a:latin typeface="Rockwell" pitchFamily="18" charset="0"/>
              </a:rPr>
              <a:t>Things We Can Do As Individuals </a:t>
            </a:r>
            <a:r>
              <a:rPr lang="en-US" sz="1400" b="1" dirty="0" smtClean="0">
                <a:latin typeface="Rockwell" pitchFamily="18" charset="0"/>
              </a:rPr>
              <a:t>(cont.)</a:t>
            </a:r>
            <a:r>
              <a:rPr lang="en-US" sz="1400" dirty="0" smtClean="0">
                <a:latin typeface="Rockwell" pitchFamily="18" charset="0"/>
              </a:rPr>
              <a:t/>
            </a:r>
            <a:br>
              <a:rPr lang="en-US" sz="1400" dirty="0" smtClean="0">
                <a:latin typeface="Rockwell" pitchFamily="18" charset="0"/>
              </a:rPr>
            </a:br>
            <a:endParaRPr lang="en-US"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Rockwell" pitchFamily="18" charset="0"/>
            </a:endParaRPr>
          </a:p>
        </p:txBody>
      </p:sp>
      <p:sp>
        <p:nvSpPr>
          <p:cNvPr id="14" name="Rectangle 13"/>
          <p:cNvSpPr/>
          <p:nvPr/>
        </p:nvSpPr>
        <p:spPr>
          <a:xfrm>
            <a:off x="0" y="2564904"/>
            <a:ext cx="6804248" cy="1631216"/>
          </a:xfrm>
          <a:prstGeom prst="rect">
            <a:avLst/>
          </a:prstGeom>
          <a:noFill/>
        </p:spPr>
        <p:txBody>
          <a:bodyPr wrap="square" lIns="91440" tIns="45720" rIns="91440" bIns="45720">
            <a:spAutoFit/>
          </a:bodyPr>
          <a:lstStyle/>
          <a:p>
            <a:pPr algn="l" rtl="0"/>
            <a: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26. We can show love and respect for the scholars on account of their status and their knowledge of the Prophet’s legacy. The scholars are the inheritors of the Prophets. They deserve to be loved and honored. This is a right that our Prophet (peace be upon him) has over us.</a:t>
            </a:r>
          </a:p>
        </p:txBody>
      </p:sp>
      <p:sp>
        <p:nvSpPr>
          <p:cNvPr id="9" name="Rectangle 8"/>
          <p:cNvSpPr/>
          <p:nvPr/>
        </p:nvSpPr>
        <p:spPr>
          <a:xfrm>
            <a:off x="0" y="980728"/>
            <a:ext cx="6804248" cy="1631216"/>
          </a:xfrm>
          <a:prstGeom prst="rect">
            <a:avLst/>
          </a:prstGeom>
          <a:noFill/>
        </p:spPr>
        <p:txBody>
          <a:bodyPr wrap="square" lIns="91440" tIns="45720" rIns="91440" bIns="45720">
            <a:spAutoFit/>
          </a:bodyPr>
          <a:lstStyle/>
          <a:p>
            <a:pPr algn="l" rtl="0"/>
            <a: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25. We can show love and respect for the Companions of the Prophet (peace be upon him) and recognize their honor and distinction with Allah and their superiority in knowledge and good works to those who come after them.</a:t>
            </a:r>
            <a:b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br>
            <a:endPar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endParaRPr>
          </a:p>
        </p:txBody>
      </p:sp>
      <p:pic>
        <p:nvPicPr>
          <p:cNvPr id="2050" name="Picture 2" descr="C:\Program Files (x86)\Microsoft Office\MEDIA\OFFICE12\Lines\BD21390_.gif"/>
          <p:cNvPicPr>
            <a:picLocks noChangeAspect="1" noChangeArrowheads="1"/>
          </p:cNvPicPr>
          <p:nvPr/>
        </p:nvPicPr>
        <p:blipFill>
          <a:blip r:embed="rId3" cstate="print"/>
          <a:srcRect/>
          <a:stretch>
            <a:fillRect/>
          </a:stretch>
        </p:blipFill>
        <p:spPr bwMode="auto">
          <a:xfrm>
            <a:off x="1259632" y="5013176"/>
            <a:ext cx="4572000" cy="220216"/>
          </a:xfrm>
          <a:prstGeom prst="rect">
            <a:avLst/>
          </a:prstGeom>
          <a:noFill/>
        </p:spPr>
      </p:pic>
      <p:pic>
        <p:nvPicPr>
          <p:cNvPr id="12" name="Picture 11" descr="khalifah.jpg"/>
          <p:cNvPicPr>
            <a:picLocks noChangeAspect="1"/>
          </p:cNvPicPr>
          <p:nvPr/>
        </p:nvPicPr>
        <p:blipFill>
          <a:blip r:embed="rId4" cstate="print"/>
          <a:stretch>
            <a:fillRect/>
          </a:stretch>
        </p:blipFill>
        <p:spPr>
          <a:xfrm>
            <a:off x="6804248" y="0"/>
            <a:ext cx="2339752" cy="3284983"/>
          </a:xfrm>
          <a:prstGeom prst="rect">
            <a:avLst/>
          </a:prstGeom>
        </p:spPr>
      </p:pic>
      <p:pic>
        <p:nvPicPr>
          <p:cNvPr id="13" name="Picture 12" descr="24812_100977736607496_100000858104472_25182_2195669_n.jpg"/>
          <p:cNvPicPr>
            <a:picLocks noChangeAspect="1"/>
          </p:cNvPicPr>
          <p:nvPr/>
        </p:nvPicPr>
        <p:blipFill>
          <a:blip r:embed="rId5" cstate="print"/>
          <a:stretch>
            <a:fillRect/>
          </a:stretch>
        </p:blipFill>
        <p:spPr>
          <a:xfrm>
            <a:off x="6804248" y="3284984"/>
            <a:ext cx="2339752" cy="35730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linds(horizontal)">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hands-grip-template.jpg"/>
          <p:cNvPicPr>
            <a:picLocks noChangeAspect="1"/>
          </p:cNvPicPr>
          <p:nvPr/>
        </p:nvPicPr>
        <p:blipFill>
          <a:blip r:embed="rId2" cstate="print"/>
          <a:stretch>
            <a:fillRect/>
          </a:stretch>
        </p:blipFill>
        <p:spPr>
          <a:xfrm flipH="1">
            <a:off x="0" y="0"/>
            <a:ext cx="9144000" cy="6858000"/>
          </a:xfrm>
          <a:prstGeom prst="rect">
            <a:avLst/>
          </a:prstGeom>
          <a:solidFill>
            <a:schemeClr val="accent6">
              <a:lumMod val="20000"/>
              <a:lumOff val="80000"/>
              <a:alpha val="66000"/>
            </a:schemeClr>
          </a:solidFill>
        </p:spPr>
      </p:pic>
      <p:sp>
        <p:nvSpPr>
          <p:cNvPr id="12" name="Rectangle 11"/>
          <p:cNvSpPr/>
          <p:nvPr/>
        </p:nvSpPr>
        <p:spPr>
          <a:xfrm>
            <a:off x="899592" y="620688"/>
            <a:ext cx="4320480" cy="5760640"/>
          </a:xfrm>
          <a:prstGeom prst="rect">
            <a:avLst/>
          </a:prstGeom>
          <a:solidFill>
            <a:schemeClr val="bg1">
              <a:alpha val="81000"/>
            </a:schemeClr>
          </a:solidFill>
          <a:ln>
            <a:noFill/>
          </a:ln>
          <a:effectLst>
            <a:outerShdw blurRad="825500" dist="571500" dir="13500000" algn="b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3" name="Picture 12" descr="society-o5jfz5.png"/>
          <p:cNvPicPr>
            <a:picLocks noChangeAspect="1"/>
          </p:cNvPicPr>
          <p:nvPr/>
        </p:nvPicPr>
        <p:blipFill>
          <a:blip r:embed="rId3" cstate="print">
            <a:duotone>
              <a:prstClr val="black"/>
              <a:schemeClr val="accent6">
                <a:tint val="45000"/>
                <a:satMod val="400000"/>
              </a:schemeClr>
            </a:duotone>
            <a:lum/>
          </a:blip>
          <a:stretch>
            <a:fillRect/>
          </a:stretch>
        </p:blipFill>
        <p:spPr>
          <a:xfrm>
            <a:off x="1043608" y="2996952"/>
            <a:ext cx="4032448" cy="2434580"/>
          </a:xfrm>
          <a:prstGeom prst="rect">
            <a:avLst/>
          </a:prstGeom>
          <a:noFill/>
        </p:spPr>
      </p:pic>
      <p:sp>
        <p:nvSpPr>
          <p:cNvPr id="14" name="Rectangle 13"/>
          <p:cNvSpPr/>
          <p:nvPr/>
        </p:nvSpPr>
        <p:spPr>
          <a:xfrm>
            <a:off x="755576" y="1052736"/>
            <a:ext cx="4464496" cy="2599943"/>
          </a:xfrm>
          <a:prstGeom prst="rect">
            <a:avLst/>
          </a:prstGeom>
          <a:noFill/>
        </p:spPr>
        <p:txBody>
          <a:bodyPr wrap="square" lIns="91440" tIns="45720" rIns="91440" bIns="45720">
            <a:spAutoFit/>
          </a:bodyPr>
          <a:lstStyle/>
          <a:p>
            <a:pPr algn="ctr">
              <a:lnSpc>
                <a:spcPct val="150000"/>
              </a:lnSpc>
            </a:pPr>
            <a:r>
              <a:rPr lang="en-US" sz="2800" b="1" dirty="0" smtClean="0">
                <a:effectLst>
                  <a:outerShdw blurRad="38100" dist="38100" dir="2700000" algn="tl">
                    <a:srgbClr val="000000">
                      <a:alpha val="43137"/>
                    </a:srgbClr>
                  </a:outerShdw>
                </a:effectLst>
                <a:latin typeface="Rockwell" pitchFamily="18" charset="0"/>
              </a:rPr>
              <a:t>Things We Can Do as Families and </a:t>
            </a:r>
            <a:r>
              <a:rPr lang="en-US" sz="2800" b="1" dirty="0">
                <a:effectLst>
                  <a:outerShdw blurRad="38100" dist="38100" dir="2700000" algn="tl">
                    <a:srgbClr val="000000">
                      <a:alpha val="43137"/>
                    </a:srgbClr>
                  </a:outerShdw>
                </a:effectLst>
                <a:latin typeface="Rockwell" pitchFamily="18" charset="0"/>
              </a:rPr>
              <a:t>a</a:t>
            </a:r>
            <a:r>
              <a:rPr lang="en-US" sz="2800" b="1" dirty="0" smtClean="0">
                <a:effectLst>
                  <a:outerShdw blurRad="38100" dist="38100" dir="2700000" algn="tl">
                    <a:srgbClr val="000000">
                      <a:alpha val="43137"/>
                    </a:srgbClr>
                  </a:outerShdw>
                </a:effectLst>
                <a:latin typeface="Rockwell" pitchFamily="18" charset="0"/>
              </a:rPr>
              <a:t>s </a:t>
            </a:r>
            <a:r>
              <a:rPr lang="en-US" sz="2800" b="1" dirty="0">
                <a:effectLst>
                  <a:outerShdw blurRad="38100" dist="38100" dir="2700000" algn="tl">
                    <a:srgbClr val="000000">
                      <a:alpha val="43137"/>
                    </a:srgbClr>
                  </a:outerShdw>
                </a:effectLst>
                <a:latin typeface="Rockwell" pitchFamily="18" charset="0"/>
              </a:rPr>
              <a:t>a</a:t>
            </a:r>
            <a:r>
              <a:rPr lang="en-US" sz="2800" b="1" dirty="0" smtClean="0">
                <a:effectLst>
                  <a:outerShdw blurRad="38100" dist="38100" dir="2700000" algn="tl">
                    <a:srgbClr val="000000">
                      <a:alpha val="43137"/>
                    </a:srgbClr>
                  </a:outerShdw>
                </a:effectLst>
                <a:latin typeface="Rockwell" pitchFamily="18" charset="0"/>
              </a:rPr>
              <a:t> Society</a:t>
            </a:r>
            <a:br>
              <a:rPr lang="en-US" sz="2800" b="1" dirty="0" smtClean="0">
                <a:effectLst>
                  <a:outerShdw blurRad="38100" dist="38100" dir="2700000" algn="tl">
                    <a:srgbClr val="000000">
                      <a:alpha val="43137"/>
                    </a:srgbClr>
                  </a:outerShdw>
                </a:effectLst>
                <a:latin typeface="Rockwell" pitchFamily="18" charset="0"/>
              </a:rPr>
            </a:b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Rockwell" pitchFamily="18" charset="0"/>
            </a:endParaRPr>
          </a:p>
        </p:txBody>
      </p:sp>
      <p:pic>
        <p:nvPicPr>
          <p:cNvPr id="19" name="Picture 18" descr="Family%20Law%20Society.jpg"/>
          <p:cNvPicPr>
            <a:picLocks noChangeAspect="1"/>
          </p:cNvPicPr>
          <p:nvPr/>
        </p:nvPicPr>
        <p:blipFill>
          <a:blip r:embed="rId4" cstate="print"/>
          <a:stretch>
            <a:fillRect/>
          </a:stretch>
        </p:blipFill>
        <p:spPr>
          <a:xfrm>
            <a:off x="1403648" y="5229200"/>
            <a:ext cx="3240360" cy="6705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14">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4000"/>
            <a:lum/>
          </a:blip>
          <a:srcRect/>
          <a:stretch>
            <a:fillRect/>
          </a:stretch>
        </a:blipFill>
        <a:effectLst/>
      </p:bgPr>
    </p:bg>
    <p:spTree>
      <p:nvGrpSpPr>
        <p:cNvPr id="1" name=""/>
        <p:cNvGrpSpPr/>
        <p:nvPr/>
      </p:nvGrpSpPr>
      <p:grpSpPr>
        <a:xfrm>
          <a:off x="0" y="0"/>
          <a:ext cx="0" cy="0"/>
          <a:chOff x="0" y="0"/>
          <a:chExt cx="0" cy="0"/>
        </a:xfrm>
      </p:grpSpPr>
      <p:pic>
        <p:nvPicPr>
          <p:cNvPr id="17" name="Picture 16" descr="imagesCAQ8BY1V.jpg"/>
          <p:cNvPicPr>
            <a:picLocks noChangeAspect="1"/>
          </p:cNvPicPr>
          <p:nvPr/>
        </p:nvPicPr>
        <p:blipFill>
          <a:blip r:embed="rId3" cstate="print"/>
          <a:stretch>
            <a:fillRect/>
          </a:stretch>
        </p:blipFill>
        <p:spPr>
          <a:xfrm>
            <a:off x="1043608" y="188640"/>
            <a:ext cx="1045734" cy="1088514"/>
          </a:xfrm>
          <a:prstGeom prst="rect">
            <a:avLst/>
          </a:prstGeom>
        </p:spPr>
      </p:pic>
      <p:sp>
        <p:nvSpPr>
          <p:cNvPr id="5" name="Rounded Rectangle 4"/>
          <p:cNvSpPr/>
          <p:nvPr/>
        </p:nvSpPr>
        <p:spPr>
          <a:xfrm>
            <a:off x="971600" y="188640"/>
            <a:ext cx="7416824" cy="1080120"/>
          </a:xfrm>
          <a:prstGeom prst="roundRect">
            <a:avLst>
              <a:gd name="adj" fmla="val 2154"/>
            </a:avLst>
          </a:prstGeom>
          <a:solidFill>
            <a:schemeClr val="accent2">
              <a:lumMod val="60000"/>
              <a:lumOff val="40000"/>
              <a:alpha val="70000"/>
            </a:schemeClr>
          </a:solidFill>
          <a:ln>
            <a:solidFill>
              <a:schemeClr val="accent2">
                <a:lumMod val="20000"/>
                <a:lumOff val="80000"/>
                <a:alpha val="19000"/>
              </a:schemeClr>
            </a:solidFill>
          </a:ln>
          <a:effectLst>
            <a:outerShdw blurRad="50800" dist="50800" dir="5400000" algn="ctr" rotWithShape="0">
              <a:schemeClr val="bg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Rectangle 5"/>
          <p:cNvSpPr/>
          <p:nvPr/>
        </p:nvSpPr>
        <p:spPr>
          <a:xfrm>
            <a:off x="1619672" y="260648"/>
            <a:ext cx="6984776" cy="1200329"/>
          </a:xfrm>
          <a:prstGeom prst="rect">
            <a:avLst/>
          </a:prstGeom>
          <a:noFill/>
        </p:spPr>
        <p:txBody>
          <a:bodyPr wrap="square" lIns="91440" tIns="45720" rIns="91440" bIns="45720">
            <a:spAutoFit/>
          </a:bodyPr>
          <a:lstStyle/>
          <a:p>
            <a:pPr algn="ctr"/>
            <a:r>
              <a:rPr lang="en-US" sz="2400" b="1" dirty="0" smtClean="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latin typeface="Rockwell" pitchFamily="18" charset="0"/>
              </a:rPr>
              <a:t>Things We Can Do as Families and as a Society</a:t>
            </a:r>
            <a:br>
              <a:rPr lang="en-US" sz="2400" b="1" dirty="0" smtClean="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latin typeface="Rockwell" pitchFamily="18" charset="0"/>
              </a:rPr>
            </a:br>
            <a:endParaRPr lang="en-US" sz="2400" b="1" dirty="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latin typeface="Rockwell" pitchFamily="18" charset="0"/>
            </a:endParaRPr>
          </a:p>
        </p:txBody>
      </p:sp>
      <p:sp>
        <p:nvSpPr>
          <p:cNvPr id="7" name="Rounded Rectangle 6"/>
          <p:cNvSpPr/>
          <p:nvPr/>
        </p:nvSpPr>
        <p:spPr>
          <a:xfrm>
            <a:off x="107504" y="1412776"/>
            <a:ext cx="8964488" cy="5328592"/>
          </a:xfrm>
          <a:prstGeom prst="roundRect">
            <a:avLst/>
          </a:prstGeom>
          <a:solidFill>
            <a:schemeClr val="accent2">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Rectangle 7"/>
          <p:cNvSpPr/>
          <p:nvPr/>
        </p:nvSpPr>
        <p:spPr>
          <a:xfrm>
            <a:off x="297753" y="1556792"/>
            <a:ext cx="8450711" cy="430887"/>
          </a:xfrm>
          <a:prstGeom prst="rect">
            <a:avLst/>
          </a:prstGeom>
          <a:noFill/>
        </p:spPr>
        <p:txBody>
          <a:bodyPr wrap="none" lIns="91440" tIns="45720" rIns="91440" bIns="45720">
            <a:spAutoFit/>
          </a:bodyPr>
          <a:lstStyle/>
          <a:p>
            <a:pPr algn="ctr"/>
            <a:r>
              <a:rPr lang="en-US" sz="2200" b="1" dirty="0" smtClean="0">
                <a:ln w="10541" cmpd="sng">
                  <a:solidFill>
                    <a:schemeClr val="accent1">
                      <a:shade val="88000"/>
                      <a:satMod val="110000"/>
                    </a:schemeClr>
                  </a:solidFill>
                  <a:prstDash val="solid"/>
                </a:ln>
                <a:solidFill>
                  <a:schemeClr val="tx2">
                    <a:lumMod val="50000"/>
                  </a:schemeClr>
                </a:solidFill>
              </a:rPr>
              <a:t>27. We can raise our children to love the Prophet (peace be upon him).</a:t>
            </a:r>
            <a:endParaRPr lang="en-US" sz="2200" b="1" dirty="0">
              <a:ln w="10541" cmpd="sng">
                <a:solidFill>
                  <a:schemeClr val="accent1">
                    <a:shade val="88000"/>
                    <a:satMod val="110000"/>
                  </a:schemeClr>
                </a:solidFill>
                <a:prstDash val="solid"/>
              </a:ln>
              <a:solidFill>
                <a:schemeClr val="tx2">
                  <a:lumMod val="50000"/>
                </a:schemeClr>
              </a:solidFill>
            </a:endParaRPr>
          </a:p>
        </p:txBody>
      </p:sp>
      <p:sp>
        <p:nvSpPr>
          <p:cNvPr id="10" name="Rectangle 9"/>
          <p:cNvSpPr/>
          <p:nvPr/>
        </p:nvSpPr>
        <p:spPr>
          <a:xfrm>
            <a:off x="110891" y="2134017"/>
            <a:ext cx="7557453" cy="430887"/>
          </a:xfrm>
          <a:prstGeom prst="rect">
            <a:avLst/>
          </a:prstGeom>
          <a:noFill/>
        </p:spPr>
        <p:txBody>
          <a:bodyPr wrap="none" lIns="91440" tIns="45720" rIns="91440" bIns="45720">
            <a:spAutoFit/>
          </a:bodyPr>
          <a:lstStyle/>
          <a:p>
            <a:pPr algn="ctr"/>
            <a:r>
              <a:rPr lang="en-US" sz="2200" b="1" dirty="0" smtClean="0">
                <a:ln w="10541" cmpd="sng">
                  <a:solidFill>
                    <a:schemeClr val="accent1">
                      <a:shade val="88000"/>
                      <a:satMod val="110000"/>
                    </a:schemeClr>
                  </a:solidFill>
                  <a:prstDash val="solid"/>
                </a:ln>
                <a:solidFill>
                  <a:schemeClr val="tx2">
                    <a:lumMod val="50000"/>
                  </a:schemeClr>
                </a:solidFill>
              </a:rPr>
              <a:t>28. We can raise our children to emulate his excellent example.</a:t>
            </a:r>
            <a:endParaRPr lang="en-US" sz="2200" b="1" dirty="0">
              <a:ln w="10541" cmpd="sng">
                <a:solidFill>
                  <a:schemeClr val="accent1">
                    <a:shade val="88000"/>
                    <a:satMod val="110000"/>
                  </a:schemeClr>
                </a:solidFill>
                <a:prstDash val="solid"/>
              </a:ln>
              <a:solidFill>
                <a:schemeClr val="tx2">
                  <a:lumMod val="50000"/>
                </a:schemeClr>
              </a:solidFill>
            </a:endParaRPr>
          </a:p>
        </p:txBody>
      </p:sp>
      <p:sp>
        <p:nvSpPr>
          <p:cNvPr id="11" name="Rectangle 10"/>
          <p:cNvSpPr/>
          <p:nvPr/>
        </p:nvSpPr>
        <p:spPr>
          <a:xfrm>
            <a:off x="204521" y="4747791"/>
            <a:ext cx="8399927" cy="769441"/>
          </a:xfrm>
          <a:prstGeom prst="rect">
            <a:avLst/>
          </a:prstGeom>
          <a:noFill/>
        </p:spPr>
        <p:txBody>
          <a:bodyPr wrap="none" lIns="91440" tIns="45720" rIns="91440" bIns="45720">
            <a:spAutoFit/>
          </a:bodyPr>
          <a:lstStyle/>
          <a:p>
            <a:pPr algn="l" rtl="0"/>
            <a:r>
              <a:rPr lang="en-US" sz="2200" b="1" dirty="0" smtClean="0">
                <a:ln w="10541" cmpd="sng">
                  <a:solidFill>
                    <a:schemeClr val="accent1">
                      <a:shade val="88000"/>
                      <a:satMod val="110000"/>
                    </a:schemeClr>
                  </a:solidFill>
                  <a:prstDash val="solid"/>
                </a:ln>
                <a:solidFill>
                  <a:schemeClr val="tx2">
                    <a:lumMod val="50000"/>
                  </a:schemeClr>
                </a:solidFill>
              </a:rPr>
              <a:t>32. We can set aside some family time every week for an Islamic study</a:t>
            </a:r>
          </a:p>
          <a:p>
            <a:pPr algn="l" rtl="0"/>
            <a:r>
              <a:rPr lang="en-US" sz="2200" b="1" dirty="0" smtClean="0">
                <a:ln w="10541" cmpd="sng">
                  <a:solidFill>
                    <a:schemeClr val="accent1">
                      <a:shade val="88000"/>
                      <a:satMod val="110000"/>
                    </a:schemeClr>
                  </a:solidFill>
                  <a:prstDash val="solid"/>
                </a:ln>
                <a:solidFill>
                  <a:schemeClr val="tx2">
                    <a:lumMod val="50000"/>
                  </a:schemeClr>
                </a:solidFill>
              </a:rPr>
              <a:t> circle.</a:t>
            </a:r>
            <a:endParaRPr lang="en-US" sz="2200" b="1" dirty="0">
              <a:ln w="10541" cmpd="sng">
                <a:solidFill>
                  <a:schemeClr val="accent1">
                    <a:shade val="88000"/>
                    <a:satMod val="110000"/>
                  </a:schemeClr>
                </a:solidFill>
                <a:prstDash val="solid"/>
              </a:ln>
              <a:solidFill>
                <a:schemeClr val="tx2">
                  <a:lumMod val="50000"/>
                </a:schemeClr>
              </a:solidFill>
            </a:endParaRPr>
          </a:p>
        </p:txBody>
      </p:sp>
      <p:sp>
        <p:nvSpPr>
          <p:cNvPr id="12" name="Rectangle 11"/>
          <p:cNvSpPr/>
          <p:nvPr/>
        </p:nvSpPr>
        <p:spPr>
          <a:xfrm>
            <a:off x="87630" y="2708920"/>
            <a:ext cx="8588826" cy="430887"/>
          </a:xfrm>
          <a:prstGeom prst="rect">
            <a:avLst/>
          </a:prstGeom>
          <a:noFill/>
        </p:spPr>
        <p:txBody>
          <a:bodyPr wrap="none" lIns="91440" tIns="45720" rIns="91440" bIns="45720">
            <a:spAutoFit/>
          </a:bodyPr>
          <a:lstStyle/>
          <a:p>
            <a:pPr algn="l" rtl="0"/>
            <a:r>
              <a:rPr lang="en-GB" sz="2200" b="1" dirty="0" smtClean="0">
                <a:ln w="10541" cmpd="sng">
                  <a:solidFill>
                    <a:schemeClr val="accent1">
                      <a:shade val="88000"/>
                      <a:satMod val="110000"/>
                    </a:schemeClr>
                  </a:solidFill>
                  <a:prstDash val="solid"/>
                </a:ln>
                <a:solidFill>
                  <a:schemeClr val="tx2">
                    <a:lumMod val="50000"/>
                  </a:schemeClr>
                </a:solidFill>
              </a:rPr>
              <a:t> </a:t>
            </a:r>
            <a:r>
              <a:rPr lang="en-US" sz="2200" b="1" dirty="0" smtClean="0">
                <a:ln w="10541" cmpd="sng">
                  <a:solidFill>
                    <a:schemeClr val="accent1">
                      <a:shade val="88000"/>
                      <a:satMod val="110000"/>
                    </a:schemeClr>
                  </a:solidFill>
                  <a:prstDash val="solid"/>
                </a:ln>
                <a:solidFill>
                  <a:schemeClr val="tx2">
                    <a:lumMod val="50000"/>
                  </a:schemeClr>
                </a:solidFill>
              </a:rPr>
              <a:t>29. We can make available in our homes books about the Prophet’s life.</a:t>
            </a:r>
            <a:endParaRPr lang="en-US" sz="2200" b="1" dirty="0">
              <a:ln w="10541" cmpd="sng">
                <a:solidFill>
                  <a:schemeClr val="accent1">
                    <a:shade val="88000"/>
                    <a:satMod val="110000"/>
                  </a:schemeClr>
                </a:solidFill>
                <a:prstDash val="solid"/>
              </a:ln>
              <a:solidFill>
                <a:schemeClr val="tx2">
                  <a:lumMod val="50000"/>
                </a:schemeClr>
              </a:solidFill>
            </a:endParaRPr>
          </a:p>
        </p:txBody>
      </p:sp>
      <p:sp>
        <p:nvSpPr>
          <p:cNvPr id="13" name="Rectangle 12"/>
          <p:cNvSpPr/>
          <p:nvPr/>
        </p:nvSpPr>
        <p:spPr>
          <a:xfrm>
            <a:off x="179512" y="3212976"/>
            <a:ext cx="8928992" cy="769441"/>
          </a:xfrm>
          <a:prstGeom prst="rect">
            <a:avLst/>
          </a:prstGeom>
          <a:noFill/>
        </p:spPr>
        <p:txBody>
          <a:bodyPr wrap="square" lIns="91440" tIns="45720" rIns="91440" bIns="45720">
            <a:spAutoFit/>
          </a:bodyPr>
          <a:lstStyle/>
          <a:p>
            <a:pPr algn="l" rtl="0"/>
            <a:r>
              <a:rPr lang="en-US" sz="2200" b="1" dirty="0" smtClean="0">
                <a:ln w="10541" cmpd="sng">
                  <a:solidFill>
                    <a:schemeClr val="accent1">
                      <a:shade val="88000"/>
                      <a:satMod val="110000"/>
                    </a:schemeClr>
                  </a:solidFill>
                  <a:prstDash val="solid"/>
                </a:ln>
                <a:solidFill>
                  <a:schemeClr val="tx2">
                    <a:lumMod val="50000"/>
                  </a:schemeClr>
                </a:solidFill>
              </a:rPr>
              <a:t>30. We can make available in our homes recorded lectures about his life for our families to listen to.</a:t>
            </a:r>
            <a:endParaRPr lang="en-US" sz="2200" b="1" dirty="0">
              <a:ln w="10541" cmpd="sng">
                <a:solidFill>
                  <a:schemeClr val="accent1">
                    <a:shade val="88000"/>
                    <a:satMod val="110000"/>
                  </a:schemeClr>
                </a:solidFill>
                <a:prstDash val="solid"/>
              </a:ln>
              <a:solidFill>
                <a:schemeClr val="tx2">
                  <a:lumMod val="50000"/>
                </a:schemeClr>
              </a:solidFill>
            </a:endParaRPr>
          </a:p>
        </p:txBody>
      </p:sp>
      <p:sp>
        <p:nvSpPr>
          <p:cNvPr id="14" name="Rectangle 13"/>
          <p:cNvSpPr/>
          <p:nvPr/>
        </p:nvSpPr>
        <p:spPr>
          <a:xfrm>
            <a:off x="179512" y="3955703"/>
            <a:ext cx="8712968" cy="769441"/>
          </a:xfrm>
          <a:prstGeom prst="rect">
            <a:avLst/>
          </a:prstGeom>
          <a:noFill/>
        </p:spPr>
        <p:txBody>
          <a:bodyPr wrap="square" lIns="91440" tIns="45720" rIns="91440" bIns="45720">
            <a:spAutoFit/>
          </a:bodyPr>
          <a:lstStyle/>
          <a:p>
            <a:pPr algn="l" rtl="0"/>
            <a:r>
              <a:rPr lang="en-US" sz="2200" b="1" dirty="0" smtClean="0">
                <a:ln w="10541" cmpd="sng">
                  <a:solidFill>
                    <a:schemeClr val="accent1">
                      <a:shade val="88000"/>
                      <a:satMod val="110000"/>
                    </a:schemeClr>
                  </a:solidFill>
                  <a:prstDash val="solid"/>
                </a:ln>
                <a:solidFill>
                  <a:schemeClr val="tx2">
                    <a:lumMod val="50000"/>
                  </a:schemeClr>
                </a:solidFill>
              </a:rPr>
              <a:t>31. We can show our children cartoons that have a clear and wholesome Islamic content.</a:t>
            </a:r>
            <a:endParaRPr lang="en-US" sz="2200" b="1" dirty="0">
              <a:ln w="10541" cmpd="sng">
                <a:solidFill>
                  <a:schemeClr val="accent1">
                    <a:shade val="88000"/>
                    <a:satMod val="110000"/>
                  </a:schemeClr>
                </a:solidFill>
                <a:prstDash val="solid"/>
              </a:ln>
              <a:solidFill>
                <a:schemeClr val="tx2">
                  <a:lumMod val="50000"/>
                </a:schemeClr>
              </a:solidFill>
            </a:endParaRPr>
          </a:p>
        </p:txBody>
      </p:sp>
      <p:sp>
        <p:nvSpPr>
          <p:cNvPr id="15" name="Rectangle 14"/>
          <p:cNvSpPr/>
          <p:nvPr/>
        </p:nvSpPr>
        <p:spPr>
          <a:xfrm>
            <a:off x="251520" y="5489356"/>
            <a:ext cx="8784976" cy="1107996"/>
          </a:xfrm>
          <a:prstGeom prst="rect">
            <a:avLst/>
          </a:prstGeom>
          <a:noFill/>
        </p:spPr>
        <p:txBody>
          <a:bodyPr wrap="square" lIns="91440" tIns="45720" rIns="91440" bIns="45720">
            <a:spAutoFit/>
          </a:bodyPr>
          <a:lstStyle/>
          <a:p>
            <a:pPr algn="l" rtl="0"/>
            <a:r>
              <a:rPr lang="en-US" sz="2200" b="1" dirty="0" smtClean="0">
                <a:ln w="10541" cmpd="sng">
                  <a:solidFill>
                    <a:schemeClr val="accent1">
                      <a:shade val="88000"/>
                      <a:satMod val="110000"/>
                    </a:schemeClr>
                  </a:solidFill>
                  <a:prstDash val="solid"/>
                </a:ln>
                <a:solidFill>
                  <a:schemeClr val="tx2">
                    <a:lumMod val="50000"/>
                  </a:schemeClr>
                </a:solidFill>
              </a:rPr>
              <a:t>33. As husbands and wives, we can follow the example of the Prophet (peace be upon him) in how we deal with our families.</a:t>
            </a:r>
            <a:br>
              <a:rPr lang="en-US" sz="2200" b="1" dirty="0" smtClean="0">
                <a:ln w="10541" cmpd="sng">
                  <a:solidFill>
                    <a:schemeClr val="accent1">
                      <a:shade val="88000"/>
                      <a:satMod val="110000"/>
                    </a:schemeClr>
                  </a:solidFill>
                  <a:prstDash val="solid"/>
                </a:ln>
                <a:solidFill>
                  <a:schemeClr val="tx2">
                    <a:lumMod val="50000"/>
                  </a:schemeClr>
                </a:solidFill>
              </a:rPr>
            </a:br>
            <a:endParaRPr lang="en-US" sz="2200" b="1" dirty="0">
              <a:ln w="10541" cmpd="sng">
                <a:solidFill>
                  <a:schemeClr val="accent1">
                    <a:shade val="88000"/>
                    <a:satMod val="110000"/>
                  </a:schemeClr>
                </a:solidFill>
                <a:prstDash val="solid"/>
              </a:ln>
              <a:solidFill>
                <a:schemeClr val="tx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4000"/>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0" y="0"/>
            <a:ext cx="6372200" cy="1080120"/>
          </a:xfrm>
          <a:prstGeom prst="roundRect">
            <a:avLst>
              <a:gd name="adj" fmla="val 2154"/>
            </a:avLst>
          </a:prstGeom>
          <a:solidFill>
            <a:schemeClr val="accent2">
              <a:lumMod val="60000"/>
              <a:lumOff val="40000"/>
              <a:alpha val="70000"/>
            </a:schemeClr>
          </a:solidFill>
          <a:ln>
            <a:solidFill>
              <a:schemeClr val="accent2">
                <a:lumMod val="20000"/>
                <a:lumOff val="80000"/>
                <a:alpha val="19000"/>
              </a:schemeClr>
            </a:solidFill>
          </a:ln>
          <a:effectLst>
            <a:outerShdw blurRad="50800" dist="50800" dir="5400000" algn="ctr" rotWithShape="0">
              <a:schemeClr val="bg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Rectangle 5"/>
          <p:cNvSpPr/>
          <p:nvPr/>
        </p:nvSpPr>
        <p:spPr>
          <a:xfrm>
            <a:off x="323528" y="116632"/>
            <a:ext cx="5760640" cy="830997"/>
          </a:xfrm>
          <a:prstGeom prst="rect">
            <a:avLst/>
          </a:prstGeom>
          <a:noFill/>
        </p:spPr>
        <p:txBody>
          <a:bodyPr wrap="square" lIns="91440" tIns="45720" rIns="91440" bIns="45720">
            <a:spAutoFit/>
          </a:bodyPr>
          <a:lstStyle/>
          <a:p>
            <a:pPr algn="ctr" rtl="0"/>
            <a:r>
              <a:rPr lang="en-US" sz="2400" b="1" dirty="0" smtClean="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latin typeface="Rockwell" pitchFamily="18" charset="0"/>
              </a:rPr>
              <a:t>Things We Can Do as Families and as a Society </a:t>
            </a:r>
            <a:r>
              <a:rPr lang="en-US" sz="1600" b="1" dirty="0" smtClean="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latin typeface="Rockwell" pitchFamily="18" charset="0"/>
              </a:rPr>
              <a:t>(cont.)</a:t>
            </a:r>
            <a:endParaRPr lang="en-US" sz="2400" b="1" dirty="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latin typeface="Rockwell" pitchFamily="18" charset="0"/>
            </a:endParaRPr>
          </a:p>
        </p:txBody>
      </p:sp>
      <p:sp>
        <p:nvSpPr>
          <p:cNvPr id="7" name="Rounded Rectangle 6"/>
          <p:cNvSpPr/>
          <p:nvPr/>
        </p:nvSpPr>
        <p:spPr>
          <a:xfrm>
            <a:off x="0" y="1196752"/>
            <a:ext cx="6372200" cy="5661248"/>
          </a:xfrm>
          <a:prstGeom prst="roundRect">
            <a:avLst/>
          </a:prstGeom>
          <a:solidFill>
            <a:schemeClr val="accent2">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Rectangle 7"/>
          <p:cNvSpPr/>
          <p:nvPr/>
        </p:nvSpPr>
        <p:spPr>
          <a:xfrm>
            <a:off x="323528" y="1528916"/>
            <a:ext cx="5832648" cy="2800767"/>
          </a:xfrm>
          <a:prstGeom prst="rect">
            <a:avLst/>
          </a:prstGeom>
          <a:noFill/>
        </p:spPr>
        <p:txBody>
          <a:bodyPr wrap="square" lIns="91440" tIns="45720" rIns="91440" bIns="45720">
            <a:spAutoFit/>
          </a:bodyPr>
          <a:lstStyle/>
          <a:p>
            <a:pPr algn="l" rtl="0"/>
            <a:r>
              <a:rPr lang="en-US" sz="2200" b="1" dirty="0" smtClean="0">
                <a:ln w="10541" cmpd="sng">
                  <a:solidFill>
                    <a:schemeClr val="accent1">
                      <a:shade val="88000"/>
                      <a:satMod val="110000"/>
                    </a:schemeClr>
                  </a:solidFill>
                  <a:prstDash val="solid"/>
                </a:ln>
                <a:solidFill>
                  <a:schemeClr val="tx2">
                    <a:lumMod val="50000"/>
                  </a:schemeClr>
                </a:solidFill>
              </a:rPr>
              <a:t>35. We can encourage our children to spend a portion of their daily allowances on charitable deeds that the Prophet (peace be upon him) used to encourage, like providing for an orphan, feeding a poor person, or helping the needy. This is an excellent practical application of the Sunnah.</a:t>
            </a:r>
            <a:br>
              <a:rPr lang="en-US" sz="2200" b="1" dirty="0" smtClean="0">
                <a:ln w="10541" cmpd="sng">
                  <a:solidFill>
                    <a:schemeClr val="accent1">
                      <a:shade val="88000"/>
                      <a:satMod val="110000"/>
                    </a:schemeClr>
                  </a:solidFill>
                  <a:prstDash val="solid"/>
                </a:ln>
                <a:solidFill>
                  <a:schemeClr val="tx2">
                    <a:lumMod val="50000"/>
                  </a:schemeClr>
                </a:solidFill>
              </a:rPr>
            </a:br>
            <a:endParaRPr lang="en-US" sz="2200" b="1" dirty="0">
              <a:ln w="10541" cmpd="sng">
                <a:solidFill>
                  <a:schemeClr val="accent1">
                    <a:shade val="88000"/>
                    <a:satMod val="110000"/>
                  </a:schemeClr>
                </a:solidFill>
                <a:prstDash val="solid"/>
              </a:ln>
              <a:solidFill>
                <a:schemeClr val="tx2">
                  <a:lumMod val="50000"/>
                </a:schemeClr>
              </a:solidFill>
            </a:endParaRPr>
          </a:p>
        </p:txBody>
      </p:sp>
      <p:sp>
        <p:nvSpPr>
          <p:cNvPr id="11" name="Rectangle 10"/>
          <p:cNvSpPr/>
          <p:nvPr/>
        </p:nvSpPr>
        <p:spPr>
          <a:xfrm>
            <a:off x="323528" y="4005064"/>
            <a:ext cx="5951655" cy="2462213"/>
          </a:xfrm>
          <a:prstGeom prst="rect">
            <a:avLst/>
          </a:prstGeom>
          <a:noFill/>
        </p:spPr>
        <p:txBody>
          <a:bodyPr wrap="square" lIns="91440" tIns="45720" rIns="91440" bIns="45720">
            <a:spAutoFit/>
          </a:bodyPr>
          <a:lstStyle/>
          <a:p>
            <a:pPr algn="l" rtl="0"/>
            <a:r>
              <a:rPr lang="en-US" sz="2200" b="1" dirty="0" smtClean="0">
                <a:ln w="10541" cmpd="sng">
                  <a:solidFill>
                    <a:schemeClr val="accent1">
                      <a:shade val="88000"/>
                      <a:satMod val="110000"/>
                    </a:schemeClr>
                  </a:solidFill>
                  <a:prstDash val="solid"/>
                </a:ln>
                <a:solidFill>
                  <a:schemeClr val="tx2">
                    <a:lumMod val="50000"/>
                  </a:schemeClr>
                </a:solidFill>
              </a:rPr>
              <a:t>36. We can make our children accustomed to using some of the Prophet’s good sayings in their everyday speech like: “A believer is clever and sage”; “A believer does not get stung from the same hole twice” and “Make things easy, not difficult”.</a:t>
            </a:r>
            <a:br>
              <a:rPr lang="en-US" sz="2200" b="1" dirty="0" smtClean="0">
                <a:ln w="10541" cmpd="sng">
                  <a:solidFill>
                    <a:schemeClr val="accent1">
                      <a:shade val="88000"/>
                      <a:satMod val="110000"/>
                    </a:schemeClr>
                  </a:solidFill>
                  <a:prstDash val="solid"/>
                </a:ln>
                <a:solidFill>
                  <a:schemeClr val="tx2">
                    <a:lumMod val="50000"/>
                  </a:schemeClr>
                </a:solidFill>
              </a:rPr>
            </a:br>
            <a:endParaRPr lang="en-US" sz="2200" b="1" dirty="0">
              <a:ln w="10541" cmpd="sng">
                <a:solidFill>
                  <a:schemeClr val="accent1">
                    <a:shade val="88000"/>
                    <a:satMod val="110000"/>
                  </a:schemeClr>
                </a:solidFill>
                <a:prstDash val="solid"/>
              </a:ln>
              <a:solidFill>
                <a:schemeClr val="tx2">
                  <a:lumMod val="50000"/>
                </a:schemeClr>
              </a:solidFill>
            </a:endParaRPr>
          </a:p>
        </p:txBody>
      </p:sp>
      <p:pic>
        <p:nvPicPr>
          <p:cNvPr id="21" name="Picture 20" descr="Muslim%20Family.jpg"/>
          <p:cNvPicPr>
            <a:picLocks noChangeAspect="1"/>
          </p:cNvPicPr>
          <p:nvPr/>
        </p:nvPicPr>
        <p:blipFill>
          <a:blip r:embed="rId3" cstate="print"/>
          <a:stretch>
            <a:fillRect/>
          </a:stretch>
        </p:blipFill>
        <p:spPr>
          <a:xfrm>
            <a:off x="6444208" y="4365104"/>
            <a:ext cx="2699792" cy="2492896"/>
          </a:xfrm>
          <a:prstGeom prst="rect">
            <a:avLst/>
          </a:prstGeom>
        </p:spPr>
      </p:pic>
      <p:pic>
        <p:nvPicPr>
          <p:cNvPr id="16" name="Picture 15" descr="Muslim-families.jpg"/>
          <p:cNvPicPr>
            <a:picLocks noChangeAspect="1"/>
          </p:cNvPicPr>
          <p:nvPr/>
        </p:nvPicPr>
        <p:blipFill>
          <a:blip r:embed="rId4" cstate="print"/>
          <a:stretch>
            <a:fillRect/>
          </a:stretch>
        </p:blipFill>
        <p:spPr>
          <a:xfrm>
            <a:off x="6444208" y="0"/>
            <a:ext cx="2699792" cy="2103120"/>
          </a:xfrm>
          <a:prstGeom prst="rect">
            <a:avLst/>
          </a:prstGeom>
        </p:spPr>
      </p:pic>
      <p:pic>
        <p:nvPicPr>
          <p:cNvPr id="22" name="Picture 21" descr="خت.jpg"/>
          <p:cNvPicPr>
            <a:picLocks noChangeAspect="1"/>
          </p:cNvPicPr>
          <p:nvPr/>
        </p:nvPicPr>
        <p:blipFill>
          <a:blip r:embed="rId5" cstate="print"/>
          <a:stretch>
            <a:fillRect/>
          </a:stretch>
        </p:blipFill>
        <p:spPr>
          <a:xfrm>
            <a:off x="6444208" y="2060848"/>
            <a:ext cx="2699792" cy="2376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4000"/>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0" y="0"/>
            <a:ext cx="6372200" cy="1080120"/>
          </a:xfrm>
          <a:prstGeom prst="roundRect">
            <a:avLst>
              <a:gd name="adj" fmla="val 2154"/>
            </a:avLst>
          </a:prstGeom>
          <a:solidFill>
            <a:schemeClr val="accent2">
              <a:lumMod val="60000"/>
              <a:lumOff val="40000"/>
              <a:alpha val="70000"/>
            </a:schemeClr>
          </a:solidFill>
          <a:ln>
            <a:solidFill>
              <a:schemeClr val="accent2">
                <a:lumMod val="20000"/>
                <a:lumOff val="80000"/>
                <a:alpha val="19000"/>
              </a:schemeClr>
            </a:solidFill>
          </a:ln>
          <a:effectLst>
            <a:outerShdw blurRad="50800" dist="50800" dir="5400000" algn="ctr" rotWithShape="0">
              <a:schemeClr val="bg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Rectangle 5"/>
          <p:cNvSpPr/>
          <p:nvPr/>
        </p:nvSpPr>
        <p:spPr>
          <a:xfrm>
            <a:off x="323528" y="116632"/>
            <a:ext cx="5760640" cy="830997"/>
          </a:xfrm>
          <a:prstGeom prst="rect">
            <a:avLst/>
          </a:prstGeom>
          <a:noFill/>
        </p:spPr>
        <p:txBody>
          <a:bodyPr wrap="square" lIns="91440" tIns="45720" rIns="91440" bIns="45720">
            <a:spAutoFit/>
          </a:bodyPr>
          <a:lstStyle/>
          <a:p>
            <a:pPr algn="ctr" rtl="0"/>
            <a:r>
              <a:rPr lang="en-US" sz="2400" b="1" dirty="0" smtClean="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latin typeface="Rockwell" pitchFamily="18" charset="0"/>
              </a:rPr>
              <a:t>Things We Can Do as Families and as a Society </a:t>
            </a:r>
            <a:r>
              <a:rPr lang="en-US" sz="1600" b="1" dirty="0">
                <a:ln w="9000" cmpd="sng">
                  <a:solidFill>
                    <a:srgbClr val="8064A2">
                      <a:shade val="50000"/>
                      <a:satMod val="120000"/>
                    </a:srgbClr>
                  </a:solidFill>
                  <a:prstDash val="solid"/>
                </a:ln>
                <a:solidFill>
                  <a:srgbClr val="C0504D">
                    <a:lumMod val="50000"/>
                  </a:srgbClr>
                </a:solidFill>
                <a:effectLst>
                  <a:reflection blurRad="12700" stA="28000" endPos="45000" dist="1000" dir="5400000" sy="-100000" algn="bl" rotWithShape="0"/>
                </a:effectLst>
                <a:latin typeface="Rockwell" pitchFamily="18" charset="0"/>
              </a:rPr>
              <a:t>(cont.)</a:t>
            </a:r>
            <a:endParaRPr lang="en-US" sz="2400" b="1" dirty="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latin typeface="Rockwell" pitchFamily="18" charset="0"/>
            </a:endParaRPr>
          </a:p>
        </p:txBody>
      </p:sp>
      <p:sp>
        <p:nvSpPr>
          <p:cNvPr id="7" name="Rounded Rectangle 6"/>
          <p:cNvSpPr/>
          <p:nvPr/>
        </p:nvSpPr>
        <p:spPr>
          <a:xfrm>
            <a:off x="72008" y="1196752"/>
            <a:ext cx="6372200" cy="5661248"/>
          </a:xfrm>
          <a:prstGeom prst="roundRect">
            <a:avLst/>
          </a:prstGeom>
          <a:solidFill>
            <a:schemeClr val="accent2">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Rectangle 7"/>
          <p:cNvSpPr/>
          <p:nvPr/>
        </p:nvSpPr>
        <p:spPr>
          <a:xfrm>
            <a:off x="323528" y="1772816"/>
            <a:ext cx="5832648" cy="1563377"/>
          </a:xfrm>
          <a:prstGeom prst="rect">
            <a:avLst/>
          </a:prstGeom>
          <a:noFill/>
        </p:spPr>
        <p:txBody>
          <a:bodyPr wrap="square" lIns="91440" tIns="45720" rIns="91440" bIns="45720">
            <a:spAutoFit/>
          </a:bodyPr>
          <a:lstStyle/>
          <a:p>
            <a:pPr algn="l" rtl="0">
              <a:lnSpc>
                <a:spcPct val="150000"/>
              </a:lnSpc>
            </a:pPr>
            <a:r>
              <a:rPr lang="en-US" sz="2200" b="1" dirty="0" smtClean="0">
                <a:ln w="10541" cmpd="sng">
                  <a:solidFill>
                    <a:schemeClr val="accent1">
                      <a:shade val="88000"/>
                      <a:satMod val="110000"/>
                    </a:schemeClr>
                  </a:solidFill>
                  <a:prstDash val="solid"/>
                </a:ln>
                <a:solidFill>
                  <a:schemeClr val="tx2">
                    <a:lumMod val="50000"/>
                  </a:schemeClr>
                </a:solidFill>
              </a:rPr>
              <a:t>37. We can hold competitions at home where the children can be tested on their knowledge of the Prophet’s life.</a:t>
            </a:r>
            <a:endParaRPr lang="en-US" sz="2200" b="1" dirty="0">
              <a:ln w="10541" cmpd="sng">
                <a:solidFill>
                  <a:schemeClr val="accent1">
                    <a:shade val="88000"/>
                    <a:satMod val="110000"/>
                  </a:schemeClr>
                </a:solidFill>
                <a:prstDash val="solid"/>
              </a:ln>
              <a:solidFill>
                <a:schemeClr val="tx2">
                  <a:lumMod val="50000"/>
                </a:schemeClr>
              </a:solidFill>
            </a:endParaRPr>
          </a:p>
        </p:txBody>
      </p:sp>
      <p:sp>
        <p:nvSpPr>
          <p:cNvPr id="11" name="Rectangle 10"/>
          <p:cNvSpPr/>
          <p:nvPr/>
        </p:nvSpPr>
        <p:spPr>
          <a:xfrm>
            <a:off x="323528" y="3645024"/>
            <a:ext cx="5951655" cy="2071208"/>
          </a:xfrm>
          <a:prstGeom prst="rect">
            <a:avLst/>
          </a:prstGeom>
          <a:noFill/>
        </p:spPr>
        <p:txBody>
          <a:bodyPr wrap="square" lIns="91440" tIns="45720" rIns="91440" bIns="45720">
            <a:spAutoFit/>
          </a:bodyPr>
          <a:lstStyle/>
          <a:p>
            <a:pPr algn="l" rtl="0">
              <a:lnSpc>
                <a:spcPct val="150000"/>
              </a:lnSpc>
            </a:pPr>
            <a:r>
              <a:rPr lang="en-US" sz="2200" b="1" dirty="0" smtClean="0">
                <a:ln w="10541" cmpd="sng">
                  <a:solidFill>
                    <a:schemeClr val="accent1">
                      <a:shade val="88000"/>
                      <a:satMod val="110000"/>
                    </a:schemeClr>
                  </a:solidFill>
                  <a:prstDash val="solid"/>
                </a:ln>
                <a:solidFill>
                  <a:schemeClr val="tx2">
                    <a:lumMod val="50000"/>
                  </a:schemeClr>
                </a:solidFill>
              </a:rPr>
              <a:t>38. We can teach our children about the life of the Prophet (peace be upon him) by holding little programs at home like: “A day at the Prophet’s house”.</a:t>
            </a:r>
            <a:endParaRPr lang="en-US" sz="2200" b="1" dirty="0">
              <a:ln w="10541" cmpd="sng">
                <a:solidFill>
                  <a:schemeClr val="accent1">
                    <a:shade val="88000"/>
                    <a:satMod val="110000"/>
                  </a:schemeClr>
                </a:solidFill>
                <a:prstDash val="solid"/>
              </a:ln>
              <a:solidFill>
                <a:schemeClr val="tx2">
                  <a:lumMod val="50000"/>
                </a:schemeClr>
              </a:solidFill>
            </a:endParaRPr>
          </a:p>
        </p:txBody>
      </p:sp>
      <p:pic>
        <p:nvPicPr>
          <p:cNvPr id="20" name="Picture 19" descr="imagesCA1A9I57.jpg"/>
          <p:cNvPicPr>
            <a:picLocks noChangeAspect="1"/>
          </p:cNvPicPr>
          <p:nvPr/>
        </p:nvPicPr>
        <p:blipFill>
          <a:blip r:embed="rId3" cstate="print"/>
          <a:stretch>
            <a:fillRect/>
          </a:stretch>
        </p:blipFill>
        <p:spPr>
          <a:xfrm>
            <a:off x="6444208" y="2060848"/>
            <a:ext cx="2699792" cy="2304256"/>
          </a:xfrm>
          <a:prstGeom prst="rect">
            <a:avLst/>
          </a:prstGeom>
        </p:spPr>
      </p:pic>
      <p:pic>
        <p:nvPicPr>
          <p:cNvPr id="16" name="Picture 15" descr="Muslim-families.jpg"/>
          <p:cNvPicPr>
            <a:picLocks noChangeAspect="1"/>
          </p:cNvPicPr>
          <p:nvPr/>
        </p:nvPicPr>
        <p:blipFill>
          <a:blip r:embed="rId4" cstate="print"/>
          <a:stretch>
            <a:fillRect/>
          </a:stretch>
        </p:blipFill>
        <p:spPr>
          <a:xfrm>
            <a:off x="6444208" y="0"/>
            <a:ext cx="2699792" cy="2103120"/>
          </a:xfrm>
          <a:prstGeom prst="rect">
            <a:avLst/>
          </a:prstGeom>
        </p:spPr>
      </p:pic>
      <p:pic>
        <p:nvPicPr>
          <p:cNvPr id="12" name="Picture 11" descr="the-description-of-the-prophet-s-prayer.jpg"/>
          <p:cNvPicPr>
            <a:picLocks noChangeAspect="1"/>
          </p:cNvPicPr>
          <p:nvPr/>
        </p:nvPicPr>
        <p:blipFill>
          <a:blip r:embed="rId5" cstate="print"/>
          <a:stretch>
            <a:fillRect/>
          </a:stretch>
        </p:blipFill>
        <p:spPr>
          <a:xfrm>
            <a:off x="6444208" y="4365104"/>
            <a:ext cx="2699792" cy="2492896"/>
          </a:xfrm>
          <a:prstGeom prst="rect">
            <a:avLst/>
          </a:prstGeom>
        </p:spPr>
      </p:pic>
      <p:pic>
        <p:nvPicPr>
          <p:cNvPr id="5122" name="Picture 2" descr="C:\Program Files (x86)\Microsoft Office\MEDIA\OFFICE12\Lines\BD14768_.gif"/>
          <p:cNvPicPr>
            <a:picLocks noChangeAspect="1" noChangeArrowheads="1"/>
          </p:cNvPicPr>
          <p:nvPr/>
        </p:nvPicPr>
        <p:blipFill>
          <a:blip r:embed="rId6" cstate="print"/>
          <a:srcRect/>
          <a:stretch>
            <a:fillRect/>
          </a:stretch>
        </p:blipFill>
        <p:spPr bwMode="auto">
          <a:xfrm>
            <a:off x="755576" y="6165304"/>
            <a:ext cx="4572000" cy="76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blinds(horizontal)">
                                      <p:cBhvr>
                                        <p:cTn id="1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islam-wallpaper.jpg"/>
          <p:cNvPicPr>
            <a:picLocks noChangeAspect="1"/>
          </p:cNvPicPr>
          <p:nvPr/>
        </p:nvPicPr>
        <p:blipFill>
          <a:blip r:embed="rId2" cstate="print"/>
          <a:stretch>
            <a:fillRect/>
          </a:stretch>
        </p:blipFill>
        <p:spPr>
          <a:xfrm>
            <a:off x="0" y="0"/>
            <a:ext cx="9144000" cy="6858000"/>
          </a:xfrm>
          <a:prstGeom prst="rect">
            <a:avLst/>
          </a:prstGeom>
        </p:spPr>
      </p:pic>
      <p:sp>
        <p:nvSpPr>
          <p:cNvPr id="4" name="Flowchart: Predefined Process 6"/>
          <p:cNvSpPr/>
          <p:nvPr/>
        </p:nvSpPr>
        <p:spPr>
          <a:xfrm>
            <a:off x="899592" y="980728"/>
            <a:ext cx="7488832" cy="4752528"/>
          </a:xfrm>
          <a:prstGeom prst="flowChartPredefinedProcess">
            <a:avLst/>
          </a:prstGeom>
          <a:solidFill>
            <a:srgbClr val="CC3399">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5" name="Picture 9" descr="slider_03.jpg"/>
          <p:cNvPicPr>
            <a:picLocks noChangeAspect="1"/>
          </p:cNvPicPr>
          <p:nvPr/>
        </p:nvPicPr>
        <p:blipFill>
          <a:blip r:embed="rId3" cstate="print"/>
          <a:stretch>
            <a:fillRect/>
          </a:stretch>
        </p:blipFill>
        <p:spPr>
          <a:xfrm>
            <a:off x="6084168" y="3501008"/>
            <a:ext cx="2232248" cy="2144648"/>
          </a:xfrm>
          <a:prstGeom prst="rect">
            <a:avLst/>
          </a:prstGeom>
        </p:spPr>
      </p:pic>
      <p:pic>
        <p:nvPicPr>
          <p:cNvPr id="6" name="Picture 10" descr="EducationSlider2.png"/>
          <p:cNvPicPr>
            <a:picLocks noChangeAspect="1"/>
          </p:cNvPicPr>
          <p:nvPr/>
        </p:nvPicPr>
        <p:blipFill>
          <a:blip r:embed="rId4" cstate="print"/>
          <a:stretch>
            <a:fillRect/>
          </a:stretch>
        </p:blipFill>
        <p:spPr>
          <a:xfrm>
            <a:off x="971600" y="3474308"/>
            <a:ext cx="2376264" cy="2186940"/>
          </a:xfrm>
          <a:prstGeom prst="rect">
            <a:avLst/>
          </a:prstGeom>
        </p:spPr>
      </p:pic>
      <p:pic>
        <p:nvPicPr>
          <p:cNvPr id="7" name="Picture 11" descr="429840_10151190554265376_1911900296_n.jpg"/>
          <p:cNvPicPr>
            <a:picLocks noChangeAspect="1"/>
          </p:cNvPicPr>
          <p:nvPr/>
        </p:nvPicPr>
        <p:blipFill>
          <a:blip r:embed="rId5" cstate="print"/>
          <a:stretch>
            <a:fillRect/>
          </a:stretch>
        </p:blipFill>
        <p:spPr>
          <a:xfrm>
            <a:off x="3419872" y="3501008"/>
            <a:ext cx="2592288" cy="2160240"/>
          </a:xfrm>
          <a:prstGeom prst="rect">
            <a:avLst/>
          </a:prstGeom>
        </p:spPr>
      </p:pic>
      <p:sp>
        <p:nvSpPr>
          <p:cNvPr id="10" name="Rectangle 8"/>
          <p:cNvSpPr/>
          <p:nvPr/>
        </p:nvSpPr>
        <p:spPr>
          <a:xfrm>
            <a:off x="1259632" y="1340769"/>
            <a:ext cx="6696743" cy="1911742"/>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lnSpc>
                <a:spcPct val="200000"/>
              </a:lnSpc>
            </a:pPr>
            <a:r>
              <a:rPr lang="en-US" sz="3200" b="1" cap="none" spc="150" dirty="0" smtClean="0">
                <a:ln w="11430">
                  <a:solidFill>
                    <a:schemeClr val="tx1"/>
                  </a:solidFill>
                </a:ln>
                <a:effectLst>
                  <a:glow rad="101600">
                    <a:schemeClr val="bg1">
                      <a:alpha val="60000"/>
                    </a:schemeClr>
                  </a:glow>
                  <a:outerShdw blurRad="50800" dist="38100" algn="l" rotWithShape="0">
                    <a:prstClr val="black">
                      <a:alpha val="40000"/>
                    </a:prstClr>
                  </a:outerShdw>
                </a:effectLst>
                <a:latin typeface="Rockwell" pitchFamily="18" charset="0"/>
              </a:rPr>
              <a:t>Things We Can Do in </a:t>
            </a:r>
          </a:p>
          <a:p>
            <a:pPr algn="ctr">
              <a:lnSpc>
                <a:spcPct val="200000"/>
              </a:lnSpc>
            </a:pPr>
            <a:r>
              <a:rPr lang="en-US" sz="3200" b="1" spc="150" dirty="0">
                <a:ln w="11430">
                  <a:solidFill>
                    <a:schemeClr val="tx1"/>
                  </a:solidFill>
                </a:ln>
                <a:effectLst>
                  <a:glow rad="101600">
                    <a:schemeClr val="bg1">
                      <a:alpha val="60000"/>
                    </a:schemeClr>
                  </a:glow>
                  <a:outerShdw blurRad="50800" dist="38100" algn="l" rotWithShape="0">
                    <a:prstClr val="black">
                      <a:alpha val="40000"/>
                    </a:prstClr>
                  </a:outerShdw>
                </a:effectLst>
                <a:latin typeface="Rockwell" pitchFamily="18" charset="0"/>
              </a:rPr>
              <a:t>t</a:t>
            </a:r>
            <a:r>
              <a:rPr lang="en-US" sz="3200" b="1" cap="none" spc="150" dirty="0" smtClean="0">
                <a:ln w="11430">
                  <a:solidFill>
                    <a:schemeClr val="tx1"/>
                  </a:solidFill>
                </a:ln>
                <a:effectLst>
                  <a:glow rad="101600">
                    <a:schemeClr val="bg1">
                      <a:alpha val="60000"/>
                    </a:schemeClr>
                  </a:glow>
                  <a:outerShdw blurRad="50800" dist="38100" algn="l" rotWithShape="0">
                    <a:prstClr val="black">
                      <a:alpha val="40000"/>
                    </a:prstClr>
                  </a:outerShdw>
                </a:effectLst>
                <a:latin typeface="Rockwell" pitchFamily="18" charset="0"/>
              </a:rPr>
              <a:t>he Field of Education</a:t>
            </a:r>
            <a:endParaRPr lang="en-US" sz="3200" b="1" cap="none" spc="150" dirty="0">
              <a:ln w="11430">
                <a:solidFill>
                  <a:schemeClr val="tx1"/>
                </a:solidFill>
              </a:ln>
              <a:effectLst>
                <a:glow rad="101600">
                  <a:schemeClr val="bg1">
                    <a:alpha val="60000"/>
                  </a:schemeClr>
                </a:glow>
                <a:outerShdw blurRad="50800" dist="38100" algn="l" rotWithShape="0">
                  <a:prstClr val="black">
                    <a:alpha val="40000"/>
                  </a:prstClr>
                </a:outerShdw>
              </a:effectLst>
              <a:latin typeface="Rockwell"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descr="islam-wallpaper.jpg"/>
          <p:cNvPicPr>
            <a:picLocks noChangeAspect="1"/>
          </p:cNvPicPr>
          <p:nvPr/>
        </p:nvPicPr>
        <p:blipFill>
          <a:blip r:embed="rId2" cstate="print"/>
          <a:stretch>
            <a:fillRect/>
          </a:stretch>
        </p:blipFill>
        <p:spPr>
          <a:xfrm>
            <a:off x="0" y="0"/>
            <a:ext cx="9144000" cy="6858000"/>
          </a:xfrm>
          <a:prstGeom prst="rect">
            <a:avLst/>
          </a:prstGeom>
        </p:spPr>
      </p:pic>
      <p:sp>
        <p:nvSpPr>
          <p:cNvPr id="8" name="Flowchart: Predefined Process 6"/>
          <p:cNvSpPr/>
          <p:nvPr/>
        </p:nvSpPr>
        <p:spPr>
          <a:xfrm>
            <a:off x="971600" y="332656"/>
            <a:ext cx="7128792" cy="1368152"/>
          </a:xfrm>
          <a:prstGeom prst="flowChartPredefinedProcess">
            <a:avLst/>
          </a:prstGeom>
          <a:solidFill>
            <a:srgbClr val="CC3399">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Rectangle 8"/>
          <p:cNvSpPr/>
          <p:nvPr/>
        </p:nvSpPr>
        <p:spPr>
          <a:xfrm>
            <a:off x="1259632" y="476672"/>
            <a:ext cx="6696743" cy="1077218"/>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3200" b="1" cap="none" spc="150" dirty="0" smtClean="0">
                <a:ln w="11430">
                  <a:solidFill>
                    <a:schemeClr val="tx1"/>
                  </a:solidFill>
                </a:ln>
                <a:effectLst>
                  <a:glow rad="101600">
                    <a:schemeClr val="bg1">
                      <a:alpha val="60000"/>
                    </a:schemeClr>
                  </a:glow>
                  <a:outerShdw blurRad="50800" dist="38100" algn="l" rotWithShape="0">
                    <a:prstClr val="black">
                      <a:alpha val="40000"/>
                    </a:prstClr>
                  </a:outerShdw>
                </a:effectLst>
                <a:latin typeface="Rockwell" pitchFamily="18" charset="0"/>
              </a:rPr>
              <a:t>Things We Can Do in </a:t>
            </a:r>
          </a:p>
          <a:p>
            <a:pPr algn="ctr"/>
            <a:r>
              <a:rPr lang="en-US" sz="3200" b="1" spc="150" dirty="0">
                <a:ln w="11430">
                  <a:solidFill>
                    <a:schemeClr val="tx1"/>
                  </a:solidFill>
                </a:ln>
                <a:effectLst>
                  <a:glow rad="101600">
                    <a:schemeClr val="bg1">
                      <a:alpha val="60000"/>
                    </a:schemeClr>
                  </a:glow>
                  <a:outerShdw blurRad="50800" dist="38100" algn="l" rotWithShape="0">
                    <a:prstClr val="black">
                      <a:alpha val="40000"/>
                    </a:prstClr>
                  </a:outerShdw>
                </a:effectLst>
                <a:latin typeface="Rockwell" pitchFamily="18" charset="0"/>
              </a:rPr>
              <a:t>t</a:t>
            </a:r>
            <a:r>
              <a:rPr lang="en-US" sz="3200" b="1" cap="none" spc="150" dirty="0" smtClean="0">
                <a:ln w="11430">
                  <a:solidFill>
                    <a:schemeClr val="tx1"/>
                  </a:solidFill>
                </a:ln>
                <a:effectLst>
                  <a:glow rad="101600">
                    <a:schemeClr val="bg1">
                      <a:alpha val="60000"/>
                    </a:schemeClr>
                  </a:glow>
                  <a:outerShdw blurRad="50800" dist="38100" algn="l" rotWithShape="0">
                    <a:prstClr val="black">
                      <a:alpha val="40000"/>
                    </a:prstClr>
                  </a:outerShdw>
                </a:effectLst>
                <a:latin typeface="Rockwell" pitchFamily="18" charset="0"/>
              </a:rPr>
              <a:t>he Field of Education</a:t>
            </a:r>
            <a:endParaRPr lang="en-US" sz="3200" b="1" cap="none" spc="150" dirty="0">
              <a:ln w="11430">
                <a:solidFill>
                  <a:schemeClr val="tx1"/>
                </a:solidFill>
              </a:ln>
              <a:effectLst>
                <a:glow rad="101600">
                  <a:schemeClr val="bg1">
                    <a:alpha val="60000"/>
                  </a:schemeClr>
                </a:glow>
                <a:outerShdw blurRad="50800" dist="38100" algn="l" rotWithShape="0">
                  <a:prstClr val="black">
                    <a:alpha val="40000"/>
                  </a:prstClr>
                </a:outerShdw>
              </a:effectLst>
              <a:latin typeface="Rockwell" pitchFamily="18" charset="0"/>
            </a:endParaRPr>
          </a:p>
        </p:txBody>
      </p:sp>
      <p:sp>
        <p:nvSpPr>
          <p:cNvPr id="10" name="Rectangle 7"/>
          <p:cNvSpPr/>
          <p:nvPr/>
        </p:nvSpPr>
        <p:spPr>
          <a:xfrm>
            <a:off x="251520" y="1916832"/>
            <a:ext cx="8568952" cy="468052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Rectangle 12"/>
          <p:cNvSpPr/>
          <p:nvPr/>
        </p:nvSpPr>
        <p:spPr>
          <a:xfrm>
            <a:off x="323528" y="2060849"/>
            <a:ext cx="8352928" cy="458587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a:r>
              <a:rPr lang="en-US" sz="2000" b="1" cap="none" spc="0" dirty="0" smtClean="0">
                <a:ln w="11430">
                  <a:noFill/>
                </a:ln>
                <a:solidFill>
                  <a:srgbClr val="CC0066"/>
                </a:solidFill>
                <a:effectLst>
                  <a:outerShdw blurRad="38100" dist="38100" dir="2700000" algn="tl">
                    <a:srgbClr val="000000">
                      <a:alpha val="43137"/>
                    </a:srgbClr>
                  </a:outerShdw>
                </a:effectLst>
              </a:rPr>
              <a:t>39. We can cultivate love for the Prophet (peace be upon him) in the hearts of our students by teaching them about the rights he has over us as his followers.</a:t>
            </a:r>
          </a:p>
          <a:p>
            <a:pPr algn="l" rtl="0"/>
            <a:r>
              <a:rPr lang="en-US" sz="800" b="1" dirty="0" smtClean="0">
                <a:ln w="11430">
                  <a:noFill/>
                </a:ln>
                <a:solidFill>
                  <a:srgbClr val="CC0066"/>
                </a:solidFill>
                <a:effectLst>
                  <a:outerShdw blurRad="38100" dist="38100" dir="2700000" algn="tl">
                    <a:srgbClr val="000000">
                      <a:alpha val="43137"/>
                    </a:srgbClr>
                  </a:outerShdw>
                </a:effectLst>
              </a:rPr>
              <a:t> </a:t>
            </a:r>
            <a:r>
              <a:rPr lang="en-US" sz="2000" b="1" cap="none" spc="0" dirty="0" smtClean="0">
                <a:ln w="11430">
                  <a:noFill/>
                </a:ln>
                <a:solidFill>
                  <a:srgbClr val="CC0066"/>
                </a:solidFill>
                <a:effectLst>
                  <a:outerShdw blurRad="38100" dist="38100" dir="2700000" algn="tl">
                    <a:srgbClr val="000000">
                      <a:alpha val="43137"/>
                    </a:srgbClr>
                  </a:outerShdw>
                </a:effectLst>
              </a:rPr>
              <a:t/>
            </a:r>
            <a:br>
              <a:rPr lang="en-US" sz="2000" b="1" cap="none" spc="0" dirty="0" smtClean="0">
                <a:ln w="11430">
                  <a:noFill/>
                </a:ln>
                <a:solidFill>
                  <a:srgbClr val="CC0066"/>
                </a:solidFill>
                <a:effectLst>
                  <a:outerShdw blurRad="38100" dist="38100" dir="2700000" algn="tl">
                    <a:srgbClr val="000000">
                      <a:alpha val="43137"/>
                    </a:srgbClr>
                  </a:outerShdw>
                </a:effectLst>
              </a:rPr>
            </a:br>
            <a:r>
              <a:rPr lang="en-US" sz="2000" b="1" cap="none" spc="0" dirty="0" smtClean="0">
                <a:ln w="11430">
                  <a:noFill/>
                </a:ln>
                <a:solidFill>
                  <a:srgbClr val="CC0066"/>
                </a:solidFill>
                <a:effectLst>
                  <a:outerShdw blurRad="38100" dist="38100" dir="2700000" algn="tl">
                    <a:srgbClr val="000000">
                      <a:alpha val="43137"/>
                    </a:srgbClr>
                  </a:outerShdw>
                </a:effectLst>
              </a:rPr>
              <a:t>40. We can increase the amount of lectures given covering different aspects of his life and personality.</a:t>
            </a:r>
            <a:br>
              <a:rPr lang="en-US" sz="2000" b="1" cap="none" spc="0" dirty="0" smtClean="0">
                <a:ln w="11430">
                  <a:noFill/>
                </a:ln>
                <a:solidFill>
                  <a:srgbClr val="CC0066"/>
                </a:solidFill>
                <a:effectLst>
                  <a:outerShdw blurRad="38100" dist="38100" dir="2700000" algn="tl">
                    <a:srgbClr val="000000">
                      <a:alpha val="43137"/>
                    </a:srgbClr>
                  </a:outerShdw>
                </a:effectLst>
              </a:rPr>
            </a:br>
            <a:r>
              <a:rPr lang="en-US" sz="800" b="1" cap="none" spc="0" dirty="0" smtClean="0">
                <a:ln w="11430">
                  <a:noFill/>
                </a:ln>
                <a:solidFill>
                  <a:srgbClr val="CC0066"/>
                </a:solidFill>
                <a:effectLst>
                  <a:outerShdw blurRad="38100" dist="38100" dir="2700000" algn="tl">
                    <a:srgbClr val="000000">
                      <a:alpha val="43137"/>
                    </a:srgbClr>
                  </a:outerShdw>
                </a:effectLst>
              </a:rPr>
              <a:t> </a:t>
            </a:r>
            <a:r>
              <a:rPr lang="en-US" sz="2000" b="1" cap="none" spc="0" dirty="0" smtClean="0">
                <a:ln w="11430">
                  <a:noFill/>
                </a:ln>
                <a:solidFill>
                  <a:srgbClr val="CC0066"/>
                </a:solidFill>
                <a:effectLst>
                  <a:outerShdw blurRad="38100" dist="38100" dir="2700000" algn="tl">
                    <a:srgbClr val="000000">
                      <a:alpha val="43137"/>
                    </a:srgbClr>
                  </a:outerShdw>
                </a:effectLst>
              </a:rPr>
              <a:t/>
            </a:r>
            <a:br>
              <a:rPr lang="en-US" sz="2000" b="1" cap="none" spc="0" dirty="0" smtClean="0">
                <a:ln w="11430">
                  <a:noFill/>
                </a:ln>
                <a:solidFill>
                  <a:srgbClr val="CC0066"/>
                </a:solidFill>
                <a:effectLst>
                  <a:outerShdw blurRad="38100" dist="38100" dir="2700000" algn="tl">
                    <a:srgbClr val="000000">
                      <a:alpha val="43137"/>
                    </a:srgbClr>
                  </a:outerShdw>
                </a:effectLst>
              </a:rPr>
            </a:br>
            <a:r>
              <a:rPr lang="en-US" sz="2000" b="1" cap="none" spc="0" dirty="0" smtClean="0">
                <a:ln w="11430">
                  <a:noFill/>
                </a:ln>
                <a:solidFill>
                  <a:srgbClr val="CC0066"/>
                </a:solidFill>
                <a:effectLst>
                  <a:outerShdw blurRad="38100" dist="38100" dir="2700000" algn="tl">
                    <a:srgbClr val="000000">
                      <a:alpha val="43137"/>
                    </a:srgbClr>
                  </a:outerShdw>
                </a:effectLst>
              </a:rPr>
              <a:t>41. We can encourage educational authorities to add to the Islamic Studies syllabus a subject entitled The Life of the Prophet (peace be upon him).</a:t>
            </a:r>
            <a:br>
              <a:rPr lang="en-US" sz="2000" b="1" cap="none" spc="0" dirty="0" smtClean="0">
                <a:ln w="11430">
                  <a:noFill/>
                </a:ln>
                <a:solidFill>
                  <a:srgbClr val="CC0066"/>
                </a:solidFill>
                <a:effectLst>
                  <a:outerShdw blurRad="38100" dist="38100" dir="2700000" algn="tl">
                    <a:srgbClr val="000000">
                      <a:alpha val="43137"/>
                    </a:srgbClr>
                  </a:outerShdw>
                </a:effectLst>
              </a:rPr>
            </a:br>
            <a:r>
              <a:rPr lang="en-US" sz="800" b="1" cap="none" spc="0" dirty="0" smtClean="0">
                <a:ln w="11430">
                  <a:noFill/>
                </a:ln>
                <a:solidFill>
                  <a:srgbClr val="CC0066"/>
                </a:solidFill>
                <a:effectLst>
                  <a:outerShdw blurRad="38100" dist="38100" dir="2700000" algn="tl">
                    <a:srgbClr val="000000">
                      <a:alpha val="43137"/>
                    </a:srgbClr>
                  </a:outerShdw>
                </a:effectLst>
              </a:rPr>
              <a:t> </a:t>
            </a:r>
            <a:r>
              <a:rPr lang="en-US" sz="2000" b="1" cap="none" spc="0" dirty="0" smtClean="0">
                <a:ln w="11430">
                  <a:noFill/>
                </a:ln>
                <a:solidFill>
                  <a:srgbClr val="CC0066"/>
                </a:solidFill>
                <a:effectLst>
                  <a:outerShdw blurRad="38100" dist="38100" dir="2700000" algn="tl">
                    <a:srgbClr val="000000">
                      <a:alpha val="43137"/>
                    </a:srgbClr>
                  </a:outerShdw>
                </a:effectLst>
              </a:rPr>
              <a:t/>
            </a:r>
            <a:br>
              <a:rPr lang="en-US" sz="2000" b="1" cap="none" spc="0" dirty="0" smtClean="0">
                <a:ln w="11430">
                  <a:noFill/>
                </a:ln>
                <a:solidFill>
                  <a:srgbClr val="CC0066"/>
                </a:solidFill>
                <a:effectLst>
                  <a:outerShdw blurRad="38100" dist="38100" dir="2700000" algn="tl">
                    <a:srgbClr val="000000">
                      <a:alpha val="43137"/>
                    </a:srgbClr>
                  </a:outerShdw>
                </a:effectLst>
              </a:rPr>
            </a:br>
            <a:r>
              <a:rPr lang="en-US" sz="2000" b="1" cap="none" spc="0" dirty="0" smtClean="0">
                <a:ln w="11430">
                  <a:noFill/>
                </a:ln>
                <a:solidFill>
                  <a:srgbClr val="CC0066"/>
                </a:solidFill>
                <a:effectLst>
                  <a:outerShdw blurRad="38100" dist="38100" dir="2700000" algn="tl">
                    <a:srgbClr val="000000">
                      <a:alpha val="43137"/>
                    </a:srgbClr>
                  </a:outerShdw>
                </a:effectLst>
              </a:rPr>
              <a:t>42. We can make efforts to finance the appointment of professors of the Prophet’s biography in prominent Western universities.</a:t>
            </a:r>
            <a:br>
              <a:rPr lang="en-US" sz="2000" b="1" cap="none" spc="0" dirty="0" smtClean="0">
                <a:ln w="11430">
                  <a:noFill/>
                </a:ln>
                <a:solidFill>
                  <a:srgbClr val="CC0066"/>
                </a:solidFill>
                <a:effectLst>
                  <a:outerShdw blurRad="38100" dist="38100" dir="2700000" algn="tl">
                    <a:srgbClr val="000000">
                      <a:alpha val="43137"/>
                    </a:srgbClr>
                  </a:outerShdw>
                </a:effectLst>
              </a:rPr>
            </a:br>
            <a:r>
              <a:rPr lang="en-US" sz="800" b="1" cap="none" spc="0" dirty="0" smtClean="0">
                <a:ln w="11430">
                  <a:noFill/>
                </a:ln>
                <a:solidFill>
                  <a:srgbClr val="CC0066"/>
                </a:solidFill>
                <a:effectLst>
                  <a:outerShdw blurRad="38100" dist="38100" dir="2700000" algn="tl">
                    <a:srgbClr val="000000">
                      <a:alpha val="43137"/>
                    </a:srgbClr>
                  </a:outerShdw>
                </a:effectLst>
              </a:rPr>
              <a:t> </a:t>
            </a:r>
            <a:r>
              <a:rPr lang="en-US" sz="2000" b="1" cap="none" spc="0" dirty="0" smtClean="0">
                <a:ln w="11430">
                  <a:noFill/>
                </a:ln>
                <a:solidFill>
                  <a:srgbClr val="CC0066"/>
                </a:solidFill>
                <a:effectLst>
                  <a:outerShdw blurRad="38100" dist="38100" dir="2700000" algn="tl">
                    <a:srgbClr val="000000">
                      <a:alpha val="43137"/>
                    </a:srgbClr>
                  </a:outerShdw>
                </a:effectLst>
              </a:rPr>
              <a:t/>
            </a:r>
            <a:br>
              <a:rPr lang="en-US" sz="2000" b="1" cap="none" spc="0" dirty="0" smtClean="0">
                <a:ln w="11430">
                  <a:noFill/>
                </a:ln>
                <a:solidFill>
                  <a:srgbClr val="CC0066"/>
                </a:solidFill>
                <a:effectLst>
                  <a:outerShdw blurRad="38100" dist="38100" dir="2700000" algn="tl">
                    <a:srgbClr val="000000">
                      <a:alpha val="43137"/>
                    </a:srgbClr>
                  </a:outerShdw>
                </a:effectLst>
              </a:rPr>
            </a:br>
            <a:r>
              <a:rPr lang="en-US" sz="2000" b="1" cap="none" spc="0" dirty="0" smtClean="0">
                <a:ln w="11430">
                  <a:noFill/>
                </a:ln>
                <a:solidFill>
                  <a:srgbClr val="CC0066"/>
                </a:solidFill>
                <a:effectLst>
                  <a:outerShdw blurRad="38100" dist="38100" dir="2700000" algn="tl">
                    <a:srgbClr val="000000">
                      <a:alpha val="43137"/>
                    </a:srgbClr>
                  </a:outerShdw>
                </a:effectLst>
              </a:rPr>
              <a:t>43. We can encourage serious research into the life of the Prophet (peace be upon him) and encourage scholars to publish works about different aspects of the Sunnah.</a:t>
            </a:r>
            <a:br>
              <a:rPr lang="en-US" sz="2000" b="1" cap="none" spc="0" dirty="0" smtClean="0">
                <a:ln w="11430">
                  <a:noFill/>
                </a:ln>
                <a:solidFill>
                  <a:srgbClr val="CC0066"/>
                </a:solidFill>
                <a:effectLst>
                  <a:outerShdw blurRad="38100" dist="38100" dir="2700000" algn="tl">
                    <a:srgbClr val="000000">
                      <a:alpha val="43137"/>
                    </a:srgbClr>
                  </a:outerShdw>
                </a:effectLst>
              </a:rPr>
            </a:br>
            <a:endParaRPr lang="en-US" sz="2000" b="1" cap="none" spc="0" dirty="0">
              <a:ln w="11430">
                <a:noFill/>
              </a:ln>
              <a:solidFill>
                <a:srgbClr val="CC0066"/>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4000" r="-14000"/>
          </a:stretch>
        </a:blipFill>
        <a:effectLst/>
      </p:bgPr>
    </p:bg>
    <p:spTree>
      <p:nvGrpSpPr>
        <p:cNvPr id="1" name=""/>
        <p:cNvGrpSpPr/>
        <p:nvPr/>
      </p:nvGrpSpPr>
      <p:grpSpPr>
        <a:xfrm>
          <a:off x="0" y="0"/>
          <a:ext cx="0" cy="0"/>
          <a:chOff x="0" y="0"/>
          <a:chExt cx="0" cy="0"/>
        </a:xfrm>
      </p:grpSpPr>
      <p:sp>
        <p:nvSpPr>
          <p:cNvPr id="12" name="Rectangle 11"/>
          <p:cNvSpPr/>
          <p:nvPr/>
        </p:nvSpPr>
        <p:spPr>
          <a:xfrm>
            <a:off x="0" y="0"/>
            <a:ext cx="6660232" cy="6858000"/>
          </a:xfrm>
          <a:prstGeom prst="rect">
            <a:avLst/>
          </a:prstGeom>
          <a:solidFill>
            <a:schemeClr val="bg2">
              <a:lumMod val="75000"/>
              <a:alpha val="76000"/>
            </a:schemeClr>
          </a:solidFill>
          <a:ln>
            <a:noFill/>
          </a:ln>
          <a:effectLst>
            <a:outerShdw blurRad="50800" dist="38100" dir="18900000" algn="bl" rotWithShape="0">
              <a:schemeClr val="bg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xtBox 10"/>
          <p:cNvSpPr txBox="1"/>
          <p:nvPr/>
        </p:nvSpPr>
        <p:spPr>
          <a:xfrm>
            <a:off x="0" y="260648"/>
            <a:ext cx="6624736" cy="954107"/>
          </a:xfrm>
          <a:prstGeom prst="rect">
            <a:avLst/>
          </a:prstGeom>
          <a:noFill/>
        </p:spPr>
        <p:txBody>
          <a:bodyPr wrap="square" rtlCol="1">
            <a:spAutoFit/>
          </a:bodyPr>
          <a:lstStyle/>
          <a:p>
            <a:pPr algn="ctr" rtl="0"/>
            <a:r>
              <a:rPr lang="en-US" sz="2800" dirty="0" smtClean="0">
                <a:solidFill>
                  <a:schemeClr val="bg2">
                    <a:lumMod val="10000"/>
                  </a:schemeClr>
                </a:solidFill>
                <a:effectLst>
                  <a:outerShdw blurRad="38100" dist="38100" dir="2700000" algn="tl">
                    <a:srgbClr val="000000">
                      <a:alpha val="43137"/>
                    </a:srgbClr>
                  </a:outerShdw>
                </a:effectLst>
                <a:latin typeface="Rockwell" pitchFamily="18" charset="0"/>
              </a:rPr>
              <a:t>The first pillar of Islam is our testimony that;</a:t>
            </a:r>
            <a:endParaRPr lang="ar-SA" sz="2800" dirty="0">
              <a:solidFill>
                <a:schemeClr val="bg2">
                  <a:lumMod val="10000"/>
                </a:schemeClr>
              </a:solidFill>
              <a:effectLst>
                <a:outerShdw blurRad="38100" dist="38100" dir="2700000" algn="tl">
                  <a:srgbClr val="000000">
                    <a:alpha val="43137"/>
                  </a:srgbClr>
                </a:outerShdw>
              </a:effectLst>
              <a:latin typeface="Rockwell" pitchFamily="18" charset="0"/>
            </a:endParaRPr>
          </a:p>
        </p:txBody>
      </p:sp>
      <p:sp>
        <p:nvSpPr>
          <p:cNvPr id="7" name="Rectangle 6"/>
          <p:cNvSpPr/>
          <p:nvPr/>
        </p:nvSpPr>
        <p:spPr>
          <a:xfrm>
            <a:off x="-180528" y="1412776"/>
            <a:ext cx="6970832" cy="1077218"/>
          </a:xfrm>
          <a:prstGeom prst="rect">
            <a:avLst/>
          </a:prstGeom>
          <a:noFill/>
          <a:ln>
            <a:noFill/>
          </a:ln>
          <a:effectLst>
            <a:outerShdw blurRad="50800" dist="38100" dir="10800000" algn="r" rotWithShape="0">
              <a:prstClr val="black">
                <a:alpha val="40000"/>
              </a:prstClr>
            </a:outerShdw>
          </a:effectLst>
        </p:spPr>
        <p:txBody>
          <a:bodyPr wrap="square" lIns="91440" tIns="45720" rIns="91440" bIns="45720">
            <a:spAutoFit/>
            <a:scene3d>
              <a:camera prst="orthographicFront"/>
              <a:lightRig rig="flat" dir="tl">
                <a:rot lat="0" lon="0" rev="6600000"/>
              </a:lightRig>
            </a:scene3d>
            <a:sp3d extrusionH="25400" contourW="8890">
              <a:bevelT w="38100" h="38100" prst="slope"/>
              <a:contourClr>
                <a:schemeClr val="accent2">
                  <a:shade val="75000"/>
                </a:schemeClr>
              </a:contourClr>
            </a:sp3d>
          </a:bodyPr>
          <a:lstStyle/>
          <a:p>
            <a:pPr algn="ctr"/>
            <a:r>
              <a:rPr lang="en-US" sz="3200" dirty="0">
                <a:ln>
                  <a:solidFill>
                    <a:srgbClr val="C00000"/>
                  </a:solidFill>
                </a:ln>
                <a:solidFill>
                  <a:srgbClr val="C00000"/>
                </a:solidFill>
                <a:effectLst>
                  <a:glow rad="63500">
                    <a:schemeClr val="accent2">
                      <a:satMod val="175000"/>
                      <a:alpha val="40000"/>
                    </a:schemeClr>
                  </a:glow>
                  <a:innerShdw blurRad="63500" dist="50800" dir="13500000">
                    <a:prstClr val="black">
                      <a:alpha val="50000"/>
                    </a:prstClr>
                  </a:innerShdw>
                </a:effectLst>
              </a:rPr>
              <a:t>T</a:t>
            </a:r>
            <a:r>
              <a:rPr lang="en-US" sz="3200" dirty="0" smtClean="0">
                <a:ln>
                  <a:solidFill>
                    <a:srgbClr val="C00000"/>
                  </a:solidFill>
                </a:ln>
                <a:solidFill>
                  <a:srgbClr val="C00000"/>
                </a:solidFill>
                <a:effectLst>
                  <a:glow rad="63500">
                    <a:schemeClr val="accent2">
                      <a:satMod val="175000"/>
                      <a:alpha val="40000"/>
                    </a:schemeClr>
                  </a:glow>
                  <a:innerShdw blurRad="63500" dist="50800" dir="13500000">
                    <a:prstClr val="black">
                      <a:alpha val="50000"/>
                    </a:prstClr>
                  </a:innerShdw>
                </a:effectLst>
              </a:rPr>
              <a:t>here is no God but Allah and that Muhammad is the Messenger of Allah</a:t>
            </a:r>
            <a:endParaRPr lang="ar-SA" sz="3200" b="1" cap="none" spc="0" dirty="0">
              <a:ln>
                <a:solidFill>
                  <a:srgbClr val="C00000"/>
                </a:solidFill>
              </a:ln>
              <a:solidFill>
                <a:srgbClr val="C00000"/>
              </a:solidFill>
              <a:effectLst>
                <a:glow rad="63500">
                  <a:schemeClr val="accent2">
                    <a:satMod val="175000"/>
                    <a:alpha val="40000"/>
                  </a:schemeClr>
                </a:glow>
                <a:innerShdw blurRad="63500" dist="50800" dir="13500000">
                  <a:prstClr val="black">
                    <a:alpha val="50000"/>
                  </a:prstClr>
                </a:innerShdw>
              </a:effectLst>
            </a:endParaRPr>
          </a:p>
        </p:txBody>
      </p:sp>
      <p:sp>
        <p:nvSpPr>
          <p:cNvPr id="8" name="Rectangle 7"/>
          <p:cNvSpPr/>
          <p:nvPr/>
        </p:nvSpPr>
        <p:spPr>
          <a:xfrm>
            <a:off x="-396552" y="2924944"/>
            <a:ext cx="7056784" cy="1133324"/>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rtl="0">
              <a:lnSpc>
                <a:spcPct val="150000"/>
              </a:lnSpc>
              <a:buFont typeface="Wingdings" pitchFamily="2" charset="2"/>
              <a:buChar char="ü"/>
            </a:pPr>
            <a:r>
              <a:rPr lang="en-US" sz="2400" dirty="0" smtClean="0">
                <a:solidFill>
                  <a:schemeClr val="bg2">
                    <a:lumMod val="10000"/>
                  </a:schemeClr>
                </a:solidFill>
                <a:effectLst>
                  <a:outerShdw blurRad="38100" dist="38100" dir="2700000" algn="tl">
                    <a:srgbClr val="000000">
                      <a:alpha val="43137"/>
                    </a:srgbClr>
                  </a:outerShdw>
                </a:effectLst>
                <a:latin typeface="Rockwell" pitchFamily="18" charset="0"/>
                <a:cs typeface="Aharoni" pitchFamily="2" charset="-79"/>
              </a:rPr>
              <a:t>  </a:t>
            </a:r>
            <a:r>
              <a:rPr lang="en-US" sz="2400" b="1" dirty="0" smtClean="0">
                <a:solidFill>
                  <a:schemeClr val="bg2">
                    <a:lumMod val="10000"/>
                  </a:schemeClr>
                </a:solidFill>
                <a:effectLst>
                  <a:outerShdw blurRad="38100" dist="38100" dir="2700000" algn="tl">
                    <a:srgbClr val="000000">
                      <a:alpha val="43137"/>
                    </a:srgbClr>
                  </a:outerShdw>
                </a:effectLst>
                <a:latin typeface="Rockwell" pitchFamily="18" charset="0"/>
                <a:cs typeface="Aharoni" pitchFamily="2" charset="-79"/>
              </a:rPr>
              <a:t>The first half of this testimony is our declaration of monotheism. </a:t>
            </a:r>
            <a:endParaRPr lang="ar-SA" sz="2400" b="1" cap="none" spc="150" dirty="0">
              <a:ln w="11430"/>
              <a:solidFill>
                <a:schemeClr val="bg2">
                  <a:lumMod val="10000"/>
                </a:schemeClr>
              </a:solidFill>
              <a:effectLst>
                <a:outerShdw blurRad="38100" dist="38100" dir="2700000" algn="tl">
                  <a:srgbClr val="000000">
                    <a:alpha val="43137"/>
                  </a:srgbClr>
                </a:outerShdw>
              </a:effectLst>
            </a:endParaRPr>
          </a:p>
        </p:txBody>
      </p:sp>
      <p:sp>
        <p:nvSpPr>
          <p:cNvPr id="9" name="Rectangle 8"/>
          <p:cNvSpPr/>
          <p:nvPr/>
        </p:nvSpPr>
        <p:spPr>
          <a:xfrm>
            <a:off x="0" y="4221088"/>
            <a:ext cx="6552728" cy="1687321"/>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rtl="0">
              <a:lnSpc>
                <a:spcPct val="150000"/>
              </a:lnSpc>
              <a:buFont typeface="Wingdings" pitchFamily="2" charset="2"/>
              <a:buChar char="ü"/>
            </a:pPr>
            <a:r>
              <a:rPr lang="en-US" sz="2400" b="1" dirty="0" smtClean="0">
                <a:solidFill>
                  <a:schemeClr val="bg2">
                    <a:lumMod val="10000"/>
                  </a:schemeClr>
                </a:solidFill>
                <a:effectLst>
                  <a:outerShdw blurRad="38100" dist="38100" dir="2700000" algn="tl">
                    <a:srgbClr val="000000">
                      <a:alpha val="43137"/>
                    </a:srgbClr>
                  </a:outerShdw>
                </a:effectLst>
                <a:latin typeface="Rockwell" pitchFamily="18" charset="0"/>
                <a:cs typeface="Aharoni" pitchFamily="2" charset="-79"/>
              </a:rPr>
              <a:t>  The second half is our declaration that Muhammad (peace be upon him) is Allah’s Messenger.</a:t>
            </a:r>
            <a:endParaRPr lang="ar-SA" sz="2400" b="1" cap="none" spc="150" dirty="0">
              <a:ln w="11430"/>
              <a:solidFill>
                <a:schemeClr val="bg2">
                  <a:lumMod val="10000"/>
                </a:schemeClr>
              </a:solidFill>
              <a:effectLst>
                <a:outerShdw blurRad="38100" dist="38100" dir="2700000" algn="tl">
                  <a:srgbClr val="000000">
                    <a:alpha val="43137"/>
                  </a:srgbClr>
                </a:outerShdw>
              </a:effectLst>
            </a:endParaRPr>
          </a:p>
        </p:txBody>
      </p:sp>
      <p:pic>
        <p:nvPicPr>
          <p:cNvPr id="1026" name="Picture 2" descr="C:\Users\sony\Pictures\5457.imgcache.jpg"/>
          <p:cNvPicPr>
            <a:picLocks noChangeAspect="1" noChangeArrowheads="1"/>
          </p:cNvPicPr>
          <p:nvPr/>
        </p:nvPicPr>
        <p:blipFill>
          <a:blip r:embed="rId3" cstate="print">
            <a:lum bright="4000" contrast="62000"/>
          </a:blip>
          <a:srcRect/>
          <a:stretch>
            <a:fillRect/>
          </a:stretch>
        </p:blipFill>
        <p:spPr bwMode="auto">
          <a:xfrm rot="16200000">
            <a:off x="4473117" y="2187116"/>
            <a:ext cx="6858000" cy="2483768"/>
          </a:xfrm>
          <a:prstGeom prst="rect">
            <a:avLst/>
          </a:prstGeom>
          <a:noFill/>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3"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7" grpId="0"/>
      <p:bldP spid="8" grpId="3"/>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slam-wallpaper.jpg"/>
          <p:cNvPicPr>
            <a:picLocks noChangeAspect="1"/>
          </p:cNvPicPr>
          <p:nvPr/>
        </p:nvPicPr>
        <p:blipFill>
          <a:blip r:embed="rId2" cstate="print"/>
          <a:stretch>
            <a:fillRect/>
          </a:stretch>
        </p:blipFill>
        <p:spPr>
          <a:xfrm>
            <a:off x="0" y="0"/>
            <a:ext cx="9144000" cy="6858000"/>
          </a:xfrm>
          <a:prstGeom prst="rect">
            <a:avLst/>
          </a:prstGeom>
        </p:spPr>
      </p:pic>
      <p:sp>
        <p:nvSpPr>
          <p:cNvPr id="3" name="Flowchart: Predefined Process 6"/>
          <p:cNvSpPr/>
          <p:nvPr/>
        </p:nvSpPr>
        <p:spPr>
          <a:xfrm>
            <a:off x="971600" y="332656"/>
            <a:ext cx="7128792" cy="1368152"/>
          </a:xfrm>
          <a:prstGeom prst="flowChartPredefinedProcess">
            <a:avLst/>
          </a:prstGeom>
          <a:solidFill>
            <a:srgbClr val="CC3399">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Rectangle 8"/>
          <p:cNvSpPr/>
          <p:nvPr/>
        </p:nvSpPr>
        <p:spPr>
          <a:xfrm>
            <a:off x="1259632" y="476672"/>
            <a:ext cx="6696743" cy="1077218"/>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3200" b="1" cap="none" spc="150" dirty="0" smtClean="0">
                <a:ln w="11430">
                  <a:solidFill>
                    <a:schemeClr val="tx1"/>
                  </a:solidFill>
                </a:ln>
                <a:effectLst>
                  <a:glow rad="101600">
                    <a:schemeClr val="bg1">
                      <a:alpha val="60000"/>
                    </a:schemeClr>
                  </a:glow>
                  <a:outerShdw blurRad="50800" dist="38100" algn="l" rotWithShape="0">
                    <a:prstClr val="black">
                      <a:alpha val="40000"/>
                    </a:prstClr>
                  </a:outerShdw>
                </a:effectLst>
                <a:latin typeface="Rockwell" pitchFamily="18" charset="0"/>
              </a:rPr>
              <a:t>Things We Can Do in </a:t>
            </a:r>
          </a:p>
          <a:p>
            <a:pPr algn="ctr"/>
            <a:r>
              <a:rPr lang="en-US" sz="3200" b="1" spc="150" dirty="0">
                <a:ln w="11430">
                  <a:solidFill>
                    <a:schemeClr val="tx1"/>
                  </a:solidFill>
                </a:ln>
                <a:effectLst>
                  <a:glow rad="101600">
                    <a:schemeClr val="bg1">
                      <a:alpha val="60000"/>
                    </a:schemeClr>
                  </a:glow>
                  <a:outerShdw blurRad="50800" dist="38100" algn="l" rotWithShape="0">
                    <a:prstClr val="black">
                      <a:alpha val="40000"/>
                    </a:prstClr>
                  </a:outerShdw>
                </a:effectLst>
                <a:latin typeface="Rockwell" pitchFamily="18" charset="0"/>
              </a:rPr>
              <a:t>t</a:t>
            </a:r>
            <a:r>
              <a:rPr lang="en-US" sz="3200" b="1" cap="none" spc="150" dirty="0" smtClean="0">
                <a:ln w="11430">
                  <a:solidFill>
                    <a:schemeClr val="tx1"/>
                  </a:solidFill>
                </a:ln>
                <a:effectLst>
                  <a:glow rad="101600">
                    <a:schemeClr val="bg1">
                      <a:alpha val="60000"/>
                    </a:schemeClr>
                  </a:glow>
                  <a:outerShdw blurRad="50800" dist="38100" algn="l" rotWithShape="0">
                    <a:prstClr val="black">
                      <a:alpha val="40000"/>
                    </a:prstClr>
                  </a:outerShdw>
                </a:effectLst>
                <a:latin typeface="Rockwell" pitchFamily="18" charset="0"/>
              </a:rPr>
              <a:t>he Field of Education</a:t>
            </a:r>
            <a:endParaRPr lang="en-US" sz="3200" b="1" cap="none" spc="150" dirty="0">
              <a:ln w="11430">
                <a:solidFill>
                  <a:schemeClr val="tx1"/>
                </a:solidFill>
              </a:ln>
              <a:effectLst>
                <a:glow rad="101600">
                  <a:schemeClr val="bg1">
                    <a:alpha val="60000"/>
                  </a:schemeClr>
                </a:glow>
                <a:outerShdw blurRad="50800" dist="38100" algn="l" rotWithShape="0">
                  <a:prstClr val="black">
                    <a:alpha val="40000"/>
                  </a:prstClr>
                </a:outerShdw>
              </a:effectLst>
              <a:latin typeface="Rockwell" pitchFamily="18" charset="0"/>
            </a:endParaRPr>
          </a:p>
        </p:txBody>
      </p:sp>
      <p:sp>
        <p:nvSpPr>
          <p:cNvPr id="5" name="Rectangle 7"/>
          <p:cNvSpPr/>
          <p:nvPr/>
        </p:nvSpPr>
        <p:spPr>
          <a:xfrm>
            <a:off x="251520" y="1916832"/>
            <a:ext cx="8568952" cy="468052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Rectangle 12"/>
          <p:cNvSpPr/>
          <p:nvPr/>
        </p:nvSpPr>
        <p:spPr>
          <a:xfrm>
            <a:off x="395536" y="2132856"/>
            <a:ext cx="8352928" cy="501675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a:r>
              <a:rPr lang="en-US" sz="2000" b="1" cap="none" spc="0" dirty="0" smtClean="0">
                <a:ln w="11430">
                  <a:noFill/>
                </a:ln>
                <a:solidFill>
                  <a:srgbClr val="CC0066"/>
                </a:solidFill>
                <a:effectLst>
                  <a:outerShdw blurRad="38100" dist="38100" dir="2700000" algn="tl">
                    <a:srgbClr val="000000">
                      <a:alpha val="43137"/>
                    </a:srgbClr>
                  </a:outerShdw>
                </a:effectLst>
              </a:rPr>
              <a:t>44. We can hold exhibitions at schools and universities to inform people about the Prophet (peace be upon him) while focusing on the geographical spread of Islam.</a:t>
            </a:r>
            <a:br>
              <a:rPr lang="en-US" sz="2000" b="1" cap="none" spc="0" dirty="0" smtClean="0">
                <a:ln w="11430">
                  <a:noFill/>
                </a:ln>
                <a:solidFill>
                  <a:srgbClr val="CC0066"/>
                </a:solidFill>
                <a:effectLst>
                  <a:outerShdw blurRad="38100" dist="38100" dir="2700000" algn="tl">
                    <a:srgbClr val="000000">
                      <a:alpha val="43137"/>
                    </a:srgbClr>
                  </a:outerShdw>
                </a:effectLst>
              </a:rPr>
            </a:br>
            <a:r>
              <a:rPr lang="en-US" sz="2000" b="1" cap="none" spc="0" dirty="0" smtClean="0">
                <a:ln w="11430">
                  <a:noFill/>
                </a:ln>
                <a:solidFill>
                  <a:srgbClr val="CC0066"/>
                </a:solidFill>
                <a:effectLst>
                  <a:outerShdw blurRad="38100" dist="38100" dir="2700000" algn="tl">
                    <a:srgbClr val="000000">
                      <a:alpha val="43137"/>
                    </a:srgbClr>
                  </a:outerShdw>
                </a:effectLst>
              </a:rPr>
              <a:t/>
            </a:r>
            <a:br>
              <a:rPr lang="en-US" sz="2000" b="1" cap="none" spc="0" dirty="0" smtClean="0">
                <a:ln w="11430">
                  <a:noFill/>
                </a:ln>
                <a:solidFill>
                  <a:srgbClr val="CC0066"/>
                </a:solidFill>
                <a:effectLst>
                  <a:outerShdw blurRad="38100" dist="38100" dir="2700000" algn="tl">
                    <a:srgbClr val="000000">
                      <a:alpha val="43137"/>
                    </a:srgbClr>
                  </a:outerShdw>
                </a:effectLst>
              </a:rPr>
            </a:br>
            <a:r>
              <a:rPr lang="en-US" sz="2000" b="1" cap="none" spc="0" dirty="0" smtClean="0">
                <a:ln w="11430">
                  <a:noFill/>
                </a:ln>
                <a:solidFill>
                  <a:srgbClr val="CC0066"/>
                </a:solidFill>
                <a:effectLst>
                  <a:outerShdw blurRad="38100" dist="38100" dir="2700000" algn="tl">
                    <a:srgbClr val="000000">
                      <a:alpha val="43137"/>
                    </a:srgbClr>
                  </a:outerShdw>
                </a:effectLst>
              </a:rPr>
              <a:t>45. We can devote prominent sections of our libraries to books about the Prophet (peace be upon him).</a:t>
            </a:r>
            <a:br>
              <a:rPr lang="en-US" sz="2000" b="1" cap="none" spc="0" dirty="0" smtClean="0">
                <a:ln w="11430">
                  <a:noFill/>
                </a:ln>
                <a:solidFill>
                  <a:srgbClr val="CC0066"/>
                </a:solidFill>
                <a:effectLst>
                  <a:outerShdw blurRad="38100" dist="38100" dir="2700000" algn="tl">
                    <a:srgbClr val="000000">
                      <a:alpha val="43137"/>
                    </a:srgbClr>
                  </a:outerShdw>
                </a:effectLst>
              </a:rPr>
            </a:br>
            <a:r>
              <a:rPr lang="en-US" sz="2000" b="1" cap="none" spc="0" dirty="0" smtClean="0">
                <a:ln w="11430">
                  <a:noFill/>
                </a:ln>
                <a:solidFill>
                  <a:srgbClr val="CC0066"/>
                </a:solidFill>
                <a:effectLst>
                  <a:outerShdw blurRad="38100" dist="38100" dir="2700000" algn="tl">
                    <a:srgbClr val="000000">
                      <a:alpha val="43137"/>
                    </a:srgbClr>
                  </a:outerShdw>
                </a:effectLst>
              </a:rPr>
              <a:t/>
            </a:r>
            <a:br>
              <a:rPr lang="en-US" sz="2000" b="1" cap="none" spc="0" dirty="0" smtClean="0">
                <a:ln w="11430">
                  <a:noFill/>
                </a:ln>
                <a:solidFill>
                  <a:srgbClr val="CC0066"/>
                </a:solidFill>
                <a:effectLst>
                  <a:outerShdw blurRad="38100" dist="38100" dir="2700000" algn="tl">
                    <a:srgbClr val="000000">
                      <a:alpha val="43137"/>
                    </a:srgbClr>
                  </a:outerShdw>
                </a:effectLst>
              </a:rPr>
            </a:br>
            <a:r>
              <a:rPr lang="en-US" sz="2000" b="1" cap="none" spc="0" dirty="0" smtClean="0">
                <a:ln w="11430">
                  <a:noFill/>
                </a:ln>
                <a:solidFill>
                  <a:srgbClr val="CC0066"/>
                </a:solidFill>
                <a:effectLst>
                  <a:outerShdw blurRad="38100" dist="38100" dir="2700000" algn="tl">
                    <a:srgbClr val="000000">
                      <a:alpha val="43137"/>
                    </a:srgbClr>
                  </a:outerShdw>
                </a:effectLst>
              </a:rPr>
              <a:t>46. We can develop valuable encyclopedic reference works about the Prophet’s life.</a:t>
            </a:r>
            <a:br>
              <a:rPr lang="en-US" sz="2000" b="1" cap="none" spc="0" dirty="0" smtClean="0">
                <a:ln w="11430">
                  <a:noFill/>
                </a:ln>
                <a:solidFill>
                  <a:srgbClr val="CC0066"/>
                </a:solidFill>
                <a:effectLst>
                  <a:outerShdw blurRad="38100" dist="38100" dir="2700000" algn="tl">
                    <a:srgbClr val="000000">
                      <a:alpha val="43137"/>
                    </a:srgbClr>
                  </a:outerShdw>
                </a:effectLst>
              </a:rPr>
            </a:br>
            <a:r>
              <a:rPr lang="en-US" sz="2000" b="1" cap="none" spc="0" dirty="0" smtClean="0">
                <a:ln w="11430">
                  <a:noFill/>
                </a:ln>
                <a:solidFill>
                  <a:srgbClr val="CC0066"/>
                </a:solidFill>
                <a:effectLst>
                  <a:outerShdw blurRad="38100" dist="38100" dir="2700000" algn="tl">
                    <a:srgbClr val="000000">
                      <a:alpha val="43137"/>
                    </a:srgbClr>
                  </a:outerShdw>
                </a:effectLst>
              </a:rPr>
              <a:t/>
            </a:r>
            <a:br>
              <a:rPr lang="en-US" sz="2000" b="1" cap="none" spc="0" dirty="0" smtClean="0">
                <a:ln w="11430">
                  <a:noFill/>
                </a:ln>
                <a:solidFill>
                  <a:srgbClr val="CC0066"/>
                </a:solidFill>
                <a:effectLst>
                  <a:outerShdw blurRad="38100" dist="38100" dir="2700000" algn="tl">
                    <a:srgbClr val="000000">
                      <a:alpha val="43137"/>
                    </a:srgbClr>
                  </a:outerShdw>
                </a:effectLst>
              </a:rPr>
            </a:br>
            <a:r>
              <a:rPr lang="en-US" sz="2000" b="1" cap="none" spc="0" dirty="0" smtClean="0">
                <a:ln w="11430">
                  <a:noFill/>
                </a:ln>
                <a:solidFill>
                  <a:srgbClr val="CC0066"/>
                </a:solidFill>
                <a:effectLst>
                  <a:outerShdw blurRad="38100" dist="38100" dir="2700000" algn="tl">
                    <a:srgbClr val="000000">
                      <a:alpha val="43137"/>
                    </a:srgbClr>
                  </a:outerShdw>
                </a:effectLst>
              </a:rPr>
              <a:t>47. We can host annual competitions where students can receive scholarships and prizes for writing the best original research papers about the Prophet (peace be upon him) and his life.</a:t>
            </a:r>
            <a:br>
              <a:rPr lang="en-US" sz="2000" b="1" cap="none" spc="0" dirty="0" smtClean="0">
                <a:ln w="11430">
                  <a:noFill/>
                </a:ln>
                <a:solidFill>
                  <a:srgbClr val="CC0066"/>
                </a:solidFill>
                <a:effectLst>
                  <a:outerShdw blurRad="38100" dist="38100" dir="2700000" algn="tl">
                    <a:srgbClr val="000000">
                      <a:alpha val="43137"/>
                    </a:srgbClr>
                  </a:outerShdw>
                </a:effectLst>
              </a:rPr>
            </a:br>
            <a:r>
              <a:rPr lang="en-US" sz="2000" b="1" cap="none" spc="0" dirty="0" smtClean="0">
                <a:ln w="11430">
                  <a:noFill/>
                </a:ln>
                <a:solidFill>
                  <a:srgbClr val="CC0066"/>
                </a:solidFill>
                <a:effectLst>
                  <a:outerShdw blurRad="38100" dist="38100" dir="2700000" algn="tl">
                    <a:srgbClr val="000000">
                      <a:alpha val="43137"/>
                    </a:srgbClr>
                  </a:outerShdw>
                </a:effectLst>
              </a:rPr>
              <a:t/>
            </a:r>
            <a:br>
              <a:rPr lang="en-US" sz="2000" b="1" cap="none" spc="0" dirty="0" smtClean="0">
                <a:ln w="11430">
                  <a:noFill/>
                </a:ln>
                <a:solidFill>
                  <a:srgbClr val="CC0066"/>
                </a:solidFill>
                <a:effectLst>
                  <a:outerShdw blurRad="38100" dist="38100" dir="2700000" algn="tl">
                    <a:srgbClr val="000000">
                      <a:alpha val="43137"/>
                    </a:srgbClr>
                  </a:outerShdw>
                </a:effectLst>
              </a:rPr>
            </a:br>
            <a:r>
              <a:rPr lang="en-US" sz="2000" b="1" cap="none" spc="0" dirty="0" smtClean="0">
                <a:ln w="11430">
                  <a:noFill/>
                </a:ln>
                <a:solidFill>
                  <a:srgbClr val="CC0066"/>
                </a:solidFill>
                <a:effectLst>
                  <a:outerShdw blurRad="38100" dist="38100" dir="2700000" algn="tl">
                    <a:srgbClr val="000000">
                      <a:alpha val="43137"/>
                    </a:srgbClr>
                  </a:outerShdw>
                </a:effectLst>
              </a:rPr>
              <a:t/>
            </a:r>
            <a:br>
              <a:rPr lang="en-US" sz="2000" b="1" cap="none" spc="0" dirty="0" smtClean="0">
                <a:ln w="11430">
                  <a:noFill/>
                </a:ln>
                <a:solidFill>
                  <a:srgbClr val="CC0066"/>
                </a:solidFill>
                <a:effectLst>
                  <a:outerShdw blurRad="38100" dist="38100" dir="2700000" algn="tl">
                    <a:srgbClr val="000000">
                      <a:alpha val="43137"/>
                    </a:srgbClr>
                  </a:outerShdw>
                </a:effectLst>
              </a:rPr>
            </a:br>
            <a:endParaRPr lang="en-US" sz="2000" b="1" cap="none" spc="0" dirty="0">
              <a:ln w="11430">
                <a:noFill/>
              </a:ln>
              <a:solidFill>
                <a:srgbClr val="CC0066"/>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slam-wallpaper.jpg"/>
          <p:cNvPicPr>
            <a:picLocks noChangeAspect="1"/>
          </p:cNvPicPr>
          <p:nvPr/>
        </p:nvPicPr>
        <p:blipFill>
          <a:blip r:embed="rId2" cstate="print"/>
          <a:stretch>
            <a:fillRect/>
          </a:stretch>
        </p:blipFill>
        <p:spPr>
          <a:xfrm>
            <a:off x="0" y="0"/>
            <a:ext cx="9144000" cy="6858000"/>
          </a:xfrm>
          <a:prstGeom prst="rect">
            <a:avLst/>
          </a:prstGeom>
        </p:spPr>
      </p:pic>
      <p:sp>
        <p:nvSpPr>
          <p:cNvPr id="3" name="Flowchart: Predefined Process 6"/>
          <p:cNvSpPr/>
          <p:nvPr/>
        </p:nvSpPr>
        <p:spPr>
          <a:xfrm>
            <a:off x="971600" y="332656"/>
            <a:ext cx="7128792" cy="1368152"/>
          </a:xfrm>
          <a:prstGeom prst="flowChartPredefinedProcess">
            <a:avLst/>
          </a:prstGeom>
          <a:solidFill>
            <a:srgbClr val="CC3399">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Rectangle 8"/>
          <p:cNvSpPr/>
          <p:nvPr/>
        </p:nvSpPr>
        <p:spPr>
          <a:xfrm>
            <a:off x="1259632" y="476672"/>
            <a:ext cx="6696743" cy="1077218"/>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3200" b="1" cap="none" spc="150" dirty="0" smtClean="0">
                <a:ln w="11430">
                  <a:solidFill>
                    <a:schemeClr val="tx1"/>
                  </a:solidFill>
                </a:ln>
                <a:effectLst>
                  <a:glow rad="101600">
                    <a:schemeClr val="bg1">
                      <a:alpha val="60000"/>
                    </a:schemeClr>
                  </a:glow>
                  <a:outerShdw blurRad="50800" dist="38100" algn="l" rotWithShape="0">
                    <a:prstClr val="black">
                      <a:alpha val="40000"/>
                    </a:prstClr>
                  </a:outerShdw>
                </a:effectLst>
                <a:latin typeface="Rockwell" pitchFamily="18" charset="0"/>
              </a:rPr>
              <a:t>Things We Can Do in </a:t>
            </a:r>
          </a:p>
          <a:p>
            <a:pPr algn="ctr"/>
            <a:r>
              <a:rPr lang="en-US" sz="3200" b="1" spc="150" dirty="0">
                <a:ln w="11430">
                  <a:solidFill>
                    <a:schemeClr val="tx1"/>
                  </a:solidFill>
                </a:ln>
                <a:effectLst>
                  <a:glow rad="101600">
                    <a:schemeClr val="bg1">
                      <a:alpha val="60000"/>
                    </a:schemeClr>
                  </a:glow>
                  <a:outerShdw blurRad="50800" dist="38100" algn="l" rotWithShape="0">
                    <a:prstClr val="black">
                      <a:alpha val="40000"/>
                    </a:prstClr>
                  </a:outerShdw>
                </a:effectLst>
                <a:latin typeface="Rockwell" pitchFamily="18" charset="0"/>
              </a:rPr>
              <a:t>t</a:t>
            </a:r>
            <a:r>
              <a:rPr lang="en-US" sz="3200" b="1" cap="none" spc="150" dirty="0" smtClean="0">
                <a:ln w="11430">
                  <a:solidFill>
                    <a:schemeClr val="tx1"/>
                  </a:solidFill>
                </a:ln>
                <a:effectLst>
                  <a:glow rad="101600">
                    <a:schemeClr val="bg1">
                      <a:alpha val="60000"/>
                    </a:schemeClr>
                  </a:glow>
                  <a:outerShdw blurRad="50800" dist="38100" algn="l" rotWithShape="0">
                    <a:prstClr val="black">
                      <a:alpha val="40000"/>
                    </a:prstClr>
                  </a:outerShdw>
                </a:effectLst>
                <a:latin typeface="Rockwell" pitchFamily="18" charset="0"/>
              </a:rPr>
              <a:t>he Field of Education</a:t>
            </a:r>
            <a:endParaRPr lang="en-US" sz="3200" b="1" cap="none" spc="150" dirty="0">
              <a:ln w="11430">
                <a:solidFill>
                  <a:schemeClr val="tx1"/>
                </a:solidFill>
              </a:ln>
              <a:effectLst>
                <a:glow rad="101600">
                  <a:schemeClr val="bg1">
                    <a:alpha val="60000"/>
                  </a:schemeClr>
                </a:glow>
                <a:outerShdw blurRad="50800" dist="38100" algn="l" rotWithShape="0">
                  <a:prstClr val="black">
                    <a:alpha val="40000"/>
                  </a:prstClr>
                </a:outerShdw>
              </a:effectLst>
              <a:latin typeface="Rockwell" pitchFamily="18" charset="0"/>
            </a:endParaRPr>
          </a:p>
        </p:txBody>
      </p:sp>
      <p:sp>
        <p:nvSpPr>
          <p:cNvPr id="5" name="Rectangle 7"/>
          <p:cNvSpPr/>
          <p:nvPr/>
        </p:nvSpPr>
        <p:spPr>
          <a:xfrm>
            <a:off x="251520" y="1916832"/>
            <a:ext cx="8568952" cy="468052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6" name="Picture 3" descr="C:\Program Files (x86)\Microsoft Office\MEDIA\OFFICE12\Lines\BD14595_.gif"/>
          <p:cNvPicPr>
            <a:picLocks noChangeAspect="1" noChangeArrowheads="1"/>
          </p:cNvPicPr>
          <p:nvPr/>
        </p:nvPicPr>
        <p:blipFill>
          <a:blip r:embed="rId3" cstate="print"/>
          <a:srcRect/>
          <a:stretch>
            <a:fillRect/>
          </a:stretch>
        </p:blipFill>
        <p:spPr bwMode="auto">
          <a:xfrm>
            <a:off x="2304256" y="6093296"/>
            <a:ext cx="4572000" cy="220216"/>
          </a:xfrm>
          <a:prstGeom prst="rect">
            <a:avLst/>
          </a:prstGeom>
          <a:noFill/>
        </p:spPr>
      </p:pic>
      <p:sp>
        <p:nvSpPr>
          <p:cNvPr id="7" name="Rectangle 12"/>
          <p:cNvSpPr/>
          <p:nvPr/>
        </p:nvSpPr>
        <p:spPr>
          <a:xfrm>
            <a:off x="323528" y="2060849"/>
            <a:ext cx="8352928" cy="446400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a:lnSpc>
                <a:spcPct val="150000"/>
              </a:lnSpc>
            </a:pPr>
            <a:r>
              <a:rPr lang="en-US" sz="2400" b="1" cap="none" spc="0" dirty="0" smtClean="0">
                <a:ln w="11430">
                  <a:noFill/>
                </a:ln>
                <a:solidFill>
                  <a:srgbClr val="CC0066"/>
                </a:solidFill>
                <a:effectLst>
                  <a:outerShdw blurRad="38100" dist="38100" dir="2700000" algn="tl">
                    <a:srgbClr val="000000">
                      <a:alpha val="43137"/>
                    </a:srgbClr>
                  </a:outerShdw>
                </a:effectLst>
              </a:rPr>
              <a:t>48. We can hold youth camps that cultivate love for the Prophet (peace be upon him) and teach the practical application of the Sunnah.</a:t>
            </a:r>
          </a:p>
          <a:p>
            <a:pPr algn="l" rtl="0">
              <a:lnSpc>
                <a:spcPct val="150000"/>
              </a:lnSpc>
            </a:pPr>
            <a:r>
              <a:rPr lang="en-US" sz="800" b="1" dirty="0">
                <a:ln w="11430">
                  <a:noFill/>
                </a:ln>
                <a:solidFill>
                  <a:srgbClr val="CC0066"/>
                </a:solidFill>
                <a:effectLst>
                  <a:outerShdw blurRad="38100" dist="38100" dir="2700000" algn="tl">
                    <a:srgbClr val="000000">
                      <a:alpha val="43137"/>
                    </a:srgbClr>
                  </a:outerShdw>
                </a:effectLst>
              </a:rPr>
              <a:t> </a:t>
            </a:r>
            <a:r>
              <a:rPr lang="en-US" sz="2400" b="1" cap="none" spc="0" dirty="0" smtClean="0">
                <a:ln w="11430">
                  <a:noFill/>
                </a:ln>
                <a:solidFill>
                  <a:srgbClr val="CC0066"/>
                </a:solidFill>
                <a:effectLst>
                  <a:outerShdw blurRad="38100" dist="38100" dir="2700000" algn="tl">
                    <a:srgbClr val="000000">
                      <a:alpha val="43137"/>
                    </a:srgbClr>
                  </a:outerShdw>
                </a:effectLst>
              </a:rPr>
              <a:t/>
            </a:r>
            <a:br>
              <a:rPr lang="en-US" sz="2400" b="1" cap="none" spc="0" dirty="0" smtClean="0">
                <a:ln w="11430">
                  <a:noFill/>
                </a:ln>
                <a:solidFill>
                  <a:srgbClr val="CC0066"/>
                </a:solidFill>
                <a:effectLst>
                  <a:outerShdw blurRad="38100" dist="38100" dir="2700000" algn="tl">
                    <a:srgbClr val="000000">
                      <a:alpha val="43137"/>
                    </a:srgbClr>
                  </a:outerShdw>
                </a:effectLst>
              </a:rPr>
            </a:br>
            <a:r>
              <a:rPr lang="en-US" sz="2400" b="1" cap="none" spc="0" dirty="0" smtClean="0">
                <a:ln w="11430">
                  <a:noFill/>
                </a:ln>
                <a:solidFill>
                  <a:srgbClr val="CC0066"/>
                </a:solidFill>
                <a:effectLst>
                  <a:outerShdw blurRad="38100" dist="38100" dir="2700000" algn="tl">
                    <a:srgbClr val="000000">
                      <a:alpha val="43137"/>
                    </a:srgbClr>
                  </a:outerShdw>
                </a:effectLst>
              </a:rPr>
              <a:t>49. We can host training seminars for our future leaders that focus on how to emulate the example of the Prophet (peace be upon him). </a:t>
            </a:r>
            <a:br>
              <a:rPr lang="en-US" sz="2400" b="1" cap="none" spc="0" dirty="0" smtClean="0">
                <a:ln w="11430">
                  <a:noFill/>
                </a:ln>
                <a:solidFill>
                  <a:srgbClr val="CC0066"/>
                </a:solidFill>
                <a:effectLst>
                  <a:outerShdw blurRad="38100" dist="38100" dir="2700000" algn="tl">
                    <a:srgbClr val="000000">
                      <a:alpha val="43137"/>
                    </a:srgbClr>
                  </a:outerShdw>
                </a:effectLst>
              </a:rPr>
            </a:br>
            <a:r>
              <a:rPr lang="en-US" sz="2400" b="1" cap="none" spc="0" dirty="0" smtClean="0">
                <a:ln w="11430">
                  <a:noFill/>
                </a:ln>
                <a:solidFill>
                  <a:srgbClr val="CC0066"/>
                </a:solidFill>
                <a:effectLst>
                  <a:outerShdw blurRad="38100" dist="38100" dir="2700000" algn="tl">
                    <a:srgbClr val="000000">
                      <a:alpha val="43137"/>
                    </a:srgbClr>
                  </a:outerShdw>
                </a:effectLst>
              </a:rPr>
              <a:t/>
            </a:r>
            <a:br>
              <a:rPr lang="en-US" sz="2400" b="1" cap="none" spc="0" dirty="0" smtClean="0">
                <a:ln w="11430">
                  <a:noFill/>
                </a:ln>
                <a:solidFill>
                  <a:srgbClr val="CC0066"/>
                </a:solidFill>
                <a:effectLst>
                  <a:outerShdw blurRad="38100" dist="38100" dir="2700000" algn="tl">
                    <a:srgbClr val="000000">
                      <a:alpha val="43137"/>
                    </a:srgbClr>
                  </a:outerShdw>
                </a:effectLst>
              </a:rPr>
            </a:br>
            <a:r>
              <a:rPr lang="en-US" sz="2400" b="1" cap="none" spc="0" dirty="0" smtClean="0">
                <a:ln w="11430">
                  <a:noFill/>
                </a:ln>
                <a:solidFill>
                  <a:srgbClr val="CC0066"/>
                </a:solidFill>
                <a:effectLst>
                  <a:outerShdw blurRad="38100" dist="38100" dir="2700000" algn="tl">
                    <a:srgbClr val="000000">
                      <a:alpha val="43137"/>
                    </a:srgbClr>
                  </a:outerShdw>
                </a:effectLst>
              </a:rPr>
              <a:t/>
            </a:r>
            <a:br>
              <a:rPr lang="en-US" sz="2400" b="1" cap="none" spc="0" dirty="0" smtClean="0">
                <a:ln w="11430">
                  <a:noFill/>
                </a:ln>
                <a:solidFill>
                  <a:srgbClr val="CC0066"/>
                </a:solidFill>
                <a:effectLst>
                  <a:outerShdw blurRad="38100" dist="38100" dir="2700000" algn="tl">
                    <a:srgbClr val="000000">
                      <a:alpha val="43137"/>
                    </a:srgbClr>
                  </a:outerShdw>
                </a:effectLst>
              </a:rPr>
            </a:br>
            <a:endParaRPr lang="en-US" sz="2400" b="1" cap="none" spc="0" dirty="0">
              <a:ln w="11430">
                <a:noFill/>
              </a:ln>
              <a:solidFill>
                <a:srgbClr val="CC0066"/>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sp>
        <p:nvSpPr>
          <p:cNvPr id="5" name="Rectangle 4"/>
          <p:cNvSpPr/>
          <p:nvPr/>
        </p:nvSpPr>
        <p:spPr>
          <a:xfrm>
            <a:off x="179512" y="188640"/>
            <a:ext cx="4536504" cy="6408712"/>
          </a:xfrm>
          <a:prstGeom prst="rect">
            <a:avLst/>
          </a:prstGeom>
          <a:solidFill>
            <a:schemeClr val="accent1">
              <a:lumMod val="20000"/>
              <a:lumOff val="80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6" name="Picture 5" descr="islamicEducation.jpg"/>
          <p:cNvPicPr>
            <a:picLocks noChangeAspect="1"/>
          </p:cNvPicPr>
          <p:nvPr/>
        </p:nvPicPr>
        <p:blipFill>
          <a:blip r:embed="rId3" cstate="print"/>
          <a:stretch>
            <a:fillRect/>
          </a:stretch>
        </p:blipFill>
        <p:spPr>
          <a:xfrm>
            <a:off x="2411760" y="5085184"/>
            <a:ext cx="2218184" cy="1440160"/>
          </a:xfrm>
          <a:prstGeom prst="rect">
            <a:avLst/>
          </a:prstGeom>
        </p:spPr>
      </p:pic>
      <p:pic>
        <p:nvPicPr>
          <p:cNvPr id="7" name="Picture 6" descr="imagesCAYFROR1.jpg"/>
          <p:cNvPicPr>
            <a:picLocks noChangeAspect="1"/>
          </p:cNvPicPr>
          <p:nvPr/>
        </p:nvPicPr>
        <p:blipFill>
          <a:blip r:embed="rId4" cstate="print"/>
          <a:stretch>
            <a:fillRect/>
          </a:stretch>
        </p:blipFill>
        <p:spPr>
          <a:xfrm>
            <a:off x="251520" y="5085184"/>
            <a:ext cx="2088232" cy="1407036"/>
          </a:xfrm>
          <a:prstGeom prst="rect">
            <a:avLst/>
          </a:prstGeom>
        </p:spPr>
      </p:pic>
      <p:pic>
        <p:nvPicPr>
          <p:cNvPr id="8" name="Picture 7" descr="a3dc7c5a5259bec08f3267f7c1b68841.jpg"/>
          <p:cNvPicPr>
            <a:picLocks noChangeAspect="1"/>
          </p:cNvPicPr>
          <p:nvPr/>
        </p:nvPicPr>
        <p:blipFill>
          <a:blip r:embed="rId5" cstate="print"/>
          <a:stretch>
            <a:fillRect/>
          </a:stretch>
        </p:blipFill>
        <p:spPr>
          <a:xfrm>
            <a:off x="251520" y="3861048"/>
            <a:ext cx="4392488" cy="1193552"/>
          </a:xfrm>
          <a:prstGeom prst="rect">
            <a:avLst/>
          </a:prstGeom>
        </p:spPr>
      </p:pic>
      <p:sp>
        <p:nvSpPr>
          <p:cNvPr id="9" name="Rectangle 8"/>
          <p:cNvSpPr/>
          <p:nvPr/>
        </p:nvSpPr>
        <p:spPr>
          <a:xfrm>
            <a:off x="251520" y="1052736"/>
            <a:ext cx="4320480" cy="1570558"/>
          </a:xfrm>
          <a:prstGeom prst="rect">
            <a:avLst/>
          </a:prstGeom>
          <a:noFill/>
        </p:spPr>
        <p:txBody>
          <a:bodyPr wrap="square" lIns="91440" tIns="45720" rIns="91440" bIns="45720">
            <a:spAutoFit/>
          </a:bodyPr>
          <a:lstStyle/>
          <a:p>
            <a:pPr algn="ctr">
              <a:lnSpc>
                <a:spcPct val="200000"/>
              </a:lnSpc>
            </a:pPr>
            <a:r>
              <a:rPr lang="en-US" sz="2600" b="1" dirty="0" smtClean="0">
                <a:solidFill>
                  <a:schemeClr val="tx2">
                    <a:lumMod val="50000"/>
                  </a:schemeClr>
                </a:solidFill>
                <a:effectLst>
                  <a:outerShdw blurRad="38100" dist="38100" dir="2700000" algn="tl">
                    <a:srgbClr val="000000">
                      <a:alpha val="43137"/>
                    </a:srgbClr>
                  </a:outerShdw>
                </a:effectLst>
                <a:latin typeface="Rockwell" pitchFamily="18" charset="0"/>
              </a:rPr>
              <a:t>Things We Can Do in </a:t>
            </a:r>
          </a:p>
          <a:p>
            <a:pPr algn="ctr">
              <a:lnSpc>
                <a:spcPct val="200000"/>
              </a:lnSpc>
            </a:pPr>
            <a:r>
              <a:rPr lang="en-US" sz="2600" b="1" dirty="0" smtClean="0">
                <a:solidFill>
                  <a:schemeClr val="tx2">
                    <a:lumMod val="50000"/>
                  </a:schemeClr>
                </a:solidFill>
                <a:effectLst>
                  <a:outerShdw blurRad="38100" dist="38100" dir="2700000" algn="tl">
                    <a:srgbClr val="000000">
                      <a:alpha val="43137"/>
                    </a:srgbClr>
                  </a:outerShdw>
                </a:effectLst>
                <a:latin typeface="Rockwell" pitchFamily="18" charset="0"/>
              </a:rPr>
              <a:t>the Field o</a:t>
            </a:r>
            <a:r>
              <a:rPr lang="en-US" sz="2600" b="1" dirty="0">
                <a:solidFill>
                  <a:schemeClr val="tx2">
                    <a:lumMod val="50000"/>
                  </a:schemeClr>
                </a:solidFill>
                <a:effectLst>
                  <a:outerShdw blurRad="38100" dist="38100" dir="2700000" algn="tl">
                    <a:srgbClr val="000000">
                      <a:alpha val="43137"/>
                    </a:srgbClr>
                  </a:outerShdw>
                </a:effectLst>
                <a:latin typeface="Rockwell" pitchFamily="18" charset="0"/>
              </a:rPr>
              <a:t>f</a:t>
            </a:r>
            <a:r>
              <a:rPr lang="en-US" sz="2600" b="1" dirty="0" smtClean="0">
                <a:solidFill>
                  <a:schemeClr val="tx2">
                    <a:lumMod val="50000"/>
                  </a:schemeClr>
                </a:solidFill>
                <a:effectLst>
                  <a:outerShdw blurRad="38100" dist="38100" dir="2700000" algn="tl">
                    <a:srgbClr val="000000">
                      <a:alpha val="43137"/>
                    </a:srgbClr>
                  </a:outerShdw>
                </a:effectLst>
                <a:latin typeface="Rockwell" pitchFamily="18" charset="0"/>
              </a:rPr>
              <a:t> Islamic Work</a:t>
            </a:r>
            <a:endParaRPr lang="en-US" sz="2600" b="1" dirty="0">
              <a:solidFill>
                <a:schemeClr val="tx2">
                  <a:lumMod val="50000"/>
                </a:schemeClr>
              </a:solidFill>
              <a:effectLst>
                <a:outerShdw blurRad="38100" dist="38100" dir="2700000" algn="tl">
                  <a:srgbClr val="000000">
                    <a:alpha val="43137"/>
                  </a:srgbClr>
                </a:outerShdw>
              </a:effectLst>
              <a:latin typeface="Rockwell"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sp>
        <p:nvSpPr>
          <p:cNvPr id="5" name="Rectangle 4"/>
          <p:cNvSpPr/>
          <p:nvPr/>
        </p:nvSpPr>
        <p:spPr>
          <a:xfrm>
            <a:off x="179512" y="188640"/>
            <a:ext cx="8712968" cy="6408712"/>
          </a:xfrm>
          <a:prstGeom prst="rect">
            <a:avLst/>
          </a:prstGeom>
          <a:solidFill>
            <a:schemeClr val="accent1">
              <a:lumMod val="20000"/>
              <a:lumOff val="80000"/>
              <a:alpha val="77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Rectangle 8"/>
          <p:cNvSpPr/>
          <p:nvPr/>
        </p:nvSpPr>
        <p:spPr>
          <a:xfrm>
            <a:off x="539552" y="332656"/>
            <a:ext cx="5976664" cy="892552"/>
          </a:xfrm>
          <a:prstGeom prst="rect">
            <a:avLst/>
          </a:prstGeom>
          <a:solidFill>
            <a:schemeClr val="tx2">
              <a:lumMod val="50000"/>
              <a:alpha val="77000"/>
            </a:schemeClr>
          </a:solidFill>
        </p:spPr>
        <p:txBody>
          <a:bodyPr wrap="square" lIns="91440" tIns="45720" rIns="91440" bIns="45720">
            <a:spAutoFit/>
          </a:bodyPr>
          <a:lstStyle/>
          <a:p>
            <a:pPr algn="ctr"/>
            <a:r>
              <a:rPr lang="en-US" sz="2600" b="1" dirty="0" smtClean="0">
                <a:solidFill>
                  <a:schemeClr val="accent1">
                    <a:lumMod val="20000"/>
                    <a:lumOff val="80000"/>
                  </a:schemeClr>
                </a:solidFill>
                <a:effectLst>
                  <a:outerShdw blurRad="38100" dist="38100" dir="2700000" algn="tl">
                    <a:srgbClr val="000000">
                      <a:alpha val="43137"/>
                    </a:srgbClr>
                  </a:outerShdw>
                </a:effectLst>
                <a:latin typeface="Rockwell" pitchFamily="18" charset="0"/>
              </a:rPr>
              <a:t>Things We Can Do in </a:t>
            </a:r>
          </a:p>
          <a:p>
            <a:pPr algn="ctr"/>
            <a:r>
              <a:rPr lang="en-US" sz="2600" b="1" dirty="0" smtClean="0">
                <a:solidFill>
                  <a:schemeClr val="accent1">
                    <a:lumMod val="20000"/>
                    <a:lumOff val="80000"/>
                  </a:schemeClr>
                </a:solidFill>
                <a:effectLst>
                  <a:outerShdw blurRad="38100" dist="38100" dir="2700000" algn="tl">
                    <a:srgbClr val="000000">
                      <a:alpha val="43137"/>
                    </a:srgbClr>
                  </a:outerShdw>
                </a:effectLst>
                <a:latin typeface="Rockwell" pitchFamily="18" charset="0"/>
              </a:rPr>
              <a:t>the Field o</a:t>
            </a:r>
            <a:r>
              <a:rPr lang="en-US" sz="2600" b="1" dirty="0">
                <a:solidFill>
                  <a:schemeClr val="accent1">
                    <a:lumMod val="20000"/>
                    <a:lumOff val="80000"/>
                  </a:schemeClr>
                </a:solidFill>
                <a:effectLst>
                  <a:outerShdw blurRad="38100" dist="38100" dir="2700000" algn="tl">
                    <a:srgbClr val="000000">
                      <a:alpha val="43137"/>
                    </a:srgbClr>
                  </a:outerShdw>
                </a:effectLst>
                <a:latin typeface="Rockwell" pitchFamily="18" charset="0"/>
              </a:rPr>
              <a:t>f</a:t>
            </a:r>
            <a:r>
              <a:rPr lang="en-US" sz="2600" b="1" dirty="0" smtClean="0">
                <a:solidFill>
                  <a:schemeClr val="accent1">
                    <a:lumMod val="20000"/>
                    <a:lumOff val="80000"/>
                  </a:schemeClr>
                </a:solidFill>
                <a:effectLst>
                  <a:outerShdw blurRad="38100" dist="38100" dir="2700000" algn="tl">
                    <a:srgbClr val="000000">
                      <a:alpha val="43137"/>
                    </a:srgbClr>
                  </a:outerShdw>
                </a:effectLst>
                <a:latin typeface="Rockwell" pitchFamily="18" charset="0"/>
              </a:rPr>
              <a:t> Islamic Work</a:t>
            </a:r>
            <a:endParaRPr lang="en-US" sz="2600" b="1" dirty="0">
              <a:solidFill>
                <a:schemeClr val="accent1">
                  <a:lumMod val="20000"/>
                  <a:lumOff val="80000"/>
                </a:schemeClr>
              </a:solidFill>
              <a:effectLst>
                <a:outerShdw blurRad="38100" dist="38100" dir="2700000" algn="tl">
                  <a:srgbClr val="000000">
                    <a:alpha val="43137"/>
                  </a:srgbClr>
                </a:outerShdw>
              </a:effectLst>
              <a:latin typeface="Rockwell" pitchFamily="18" charset="0"/>
            </a:endParaRPr>
          </a:p>
        </p:txBody>
      </p:sp>
      <p:sp>
        <p:nvSpPr>
          <p:cNvPr id="10" name="TextBox 9"/>
          <p:cNvSpPr txBox="1"/>
          <p:nvPr/>
        </p:nvSpPr>
        <p:spPr>
          <a:xfrm>
            <a:off x="467544" y="1268760"/>
            <a:ext cx="6336704" cy="5324535"/>
          </a:xfrm>
          <a:prstGeom prst="rect">
            <a:avLst/>
          </a:prstGeom>
          <a:noFill/>
        </p:spPr>
        <p:txBody>
          <a:bodyPr wrap="square" rtlCol="1">
            <a:spAutoFit/>
          </a:bodyPr>
          <a:lstStyle/>
          <a:p>
            <a:pPr algn="l" rtl="0"/>
            <a:r>
              <a:rPr lang="en-US" sz="2000" b="1" dirty="0" smtClean="0">
                <a:solidFill>
                  <a:schemeClr val="tx2">
                    <a:lumMod val="50000"/>
                  </a:schemeClr>
                </a:solidFill>
              </a:rPr>
              <a:t>50. We can explain the hallmarks of the message that the Prophet (peace be upon him) called towards, emphasizing that he came with the original, pure religion and that his concern was to guide all humanity to the sincere, monotheistic worship of their Lord.</a:t>
            </a:r>
            <a:br>
              <a:rPr lang="en-US" sz="2000" b="1" dirty="0" smtClean="0">
                <a:solidFill>
                  <a:schemeClr val="tx2">
                    <a:lumMod val="50000"/>
                  </a:schemeClr>
                </a:solidFill>
              </a:rPr>
            </a:br>
            <a:r>
              <a:rPr lang="en-US" sz="2000" b="1" dirty="0" smtClean="0">
                <a:solidFill>
                  <a:schemeClr val="tx2">
                    <a:lumMod val="50000"/>
                  </a:schemeClr>
                </a:solidFill>
              </a:rPr>
              <a:t/>
            </a:r>
            <a:br>
              <a:rPr lang="en-US" sz="2000" b="1" dirty="0" smtClean="0">
                <a:solidFill>
                  <a:schemeClr val="tx2">
                    <a:lumMod val="50000"/>
                  </a:schemeClr>
                </a:solidFill>
              </a:rPr>
            </a:br>
            <a:r>
              <a:rPr lang="en-US" sz="2000" b="1" dirty="0" smtClean="0">
                <a:solidFill>
                  <a:schemeClr val="tx2">
                    <a:lumMod val="50000"/>
                  </a:schemeClr>
                </a:solidFill>
              </a:rPr>
              <a:t>51. We can step up our efforts in calling people of all nations and all walks of life to the guidance of Islam.</a:t>
            </a:r>
            <a:br>
              <a:rPr lang="en-US" sz="2000" b="1" dirty="0" smtClean="0">
                <a:solidFill>
                  <a:schemeClr val="tx2">
                    <a:lumMod val="50000"/>
                  </a:schemeClr>
                </a:solidFill>
              </a:rPr>
            </a:br>
            <a:r>
              <a:rPr lang="en-US" sz="2000" b="1" dirty="0" smtClean="0">
                <a:solidFill>
                  <a:schemeClr val="tx2">
                    <a:lumMod val="50000"/>
                  </a:schemeClr>
                </a:solidFill>
              </a:rPr>
              <a:t/>
            </a:r>
            <a:br>
              <a:rPr lang="en-US" sz="2000" b="1" dirty="0" smtClean="0">
                <a:solidFill>
                  <a:schemeClr val="tx2">
                    <a:lumMod val="50000"/>
                  </a:schemeClr>
                </a:solidFill>
              </a:rPr>
            </a:br>
            <a:r>
              <a:rPr lang="en-US" sz="2000" b="1" dirty="0" smtClean="0">
                <a:solidFill>
                  <a:schemeClr val="tx2">
                    <a:lumMod val="50000"/>
                  </a:schemeClr>
                </a:solidFill>
              </a:rPr>
              <a:t>52. We can convey to the people the illustrious and noble character that the Prophet (peace be upon him) had even before he began to receive the revelation from Allah.</a:t>
            </a:r>
            <a:br>
              <a:rPr lang="en-US" sz="2000" b="1" dirty="0" smtClean="0">
                <a:solidFill>
                  <a:schemeClr val="tx2">
                    <a:lumMod val="50000"/>
                  </a:schemeClr>
                </a:solidFill>
              </a:rPr>
            </a:br>
            <a:r>
              <a:rPr lang="en-US" sz="2000" b="1" dirty="0" smtClean="0">
                <a:solidFill>
                  <a:schemeClr val="tx2">
                    <a:lumMod val="50000"/>
                  </a:schemeClr>
                </a:solidFill>
              </a:rPr>
              <a:t/>
            </a:r>
            <a:br>
              <a:rPr lang="en-US" sz="2000" b="1" dirty="0" smtClean="0">
                <a:solidFill>
                  <a:schemeClr val="tx2">
                    <a:lumMod val="50000"/>
                  </a:schemeClr>
                </a:solidFill>
              </a:rPr>
            </a:br>
            <a:r>
              <a:rPr lang="en-US" sz="2000" b="1" dirty="0" smtClean="0">
                <a:solidFill>
                  <a:schemeClr val="tx2">
                    <a:lumMod val="50000"/>
                  </a:schemeClr>
                </a:solidFill>
              </a:rPr>
              <a:t>53. We can explain to the people the good qualities of our Prophet (peace be upon him) and the unique features of Islam in a manner that will hold their attention and capture their interests.</a:t>
            </a:r>
            <a:endParaRPr lang="ar-SA" sz="2000" b="1" dirty="0">
              <a:solidFill>
                <a:schemeClr val="tx2">
                  <a:lumMod val="50000"/>
                </a:schemeClr>
              </a:solidFill>
            </a:endParaRPr>
          </a:p>
        </p:txBody>
      </p:sp>
      <p:pic>
        <p:nvPicPr>
          <p:cNvPr id="11" name="Picture 10" descr="557138_462507393772210_551634289_n.jpg"/>
          <p:cNvPicPr>
            <a:picLocks noChangeAspect="1"/>
          </p:cNvPicPr>
          <p:nvPr/>
        </p:nvPicPr>
        <p:blipFill>
          <a:blip r:embed="rId3" cstate="print"/>
          <a:stretch>
            <a:fillRect/>
          </a:stretch>
        </p:blipFill>
        <p:spPr>
          <a:xfrm>
            <a:off x="6732240" y="2420888"/>
            <a:ext cx="2111494" cy="2194560"/>
          </a:xfrm>
          <a:prstGeom prst="rect">
            <a:avLst/>
          </a:prstGeom>
        </p:spPr>
      </p:pic>
      <p:pic>
        <p:nvPicPr>
          <p:cNvPr id="13" name="Picture 12" descr="C61-IslamicEduGradesSide-3D.jpg"/>
          <p:cNvPicPr>
            <a:picLocks noChangeAspect="1"/>
          </p:cNvPicPr>
          <p:nvPr/>
        </p:nvPicPr>
        <p:blipFill>
          <a:blip r:embed="rId4" cstate="print"/>
          <a:stretch>
            <a:fillRect/>
          </a:stretch>
        </p:blipFill>
        <p:spPr>
          <a:xfrm>
            <a:off x="6732240" y="188640"/>
            <a:ext cx="2160240" cy="2160240"/>
          </a:xfrm>
          <a:prstGeom prst="rect">
            <a:avLst/>
          </a:prstGeom>
        </p:spPr>
      </p:pic>
      <p:pic>
        <p:nvPicPr>
          <p:cNvPr id="14" name="Picture 13" descr="yellow.jpg"/>
          <p:cNvPicPr>
            <a:picLocks noChangeAspect="1"/>
          </p:cNvPicPr>
          <p:nvPr/>
        </p:nvPicPr>
        <p:blipFill>
          <a:blip r:embed="rId5" cstate="print"/>
          <a:stretch>
            <a:fillRect/>
          </a:stretch>
        </p:blipFill>
        <p:spPr>
          <a:xfrm>
            <a:off x="6732240" y="4653136"/>
            <a:ext cx="2106186" cy="18181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sp>
        <p:nvSpPr>
          <p:cNvPr id="5" name="Rectangle 4"/>
          <p:cNvSpPr/>
          <p:nvPr/>
        </p:nvSpPr>
        <p:spPr>
          <a:xfrm>
            <a:off x="179512" y="188640"/>
            <a:ext cx="8712968" cy="6408712"/>
          </a:xfrm>
          <a:prstGeom prst="rect">
            <a:avLst/>
          </a:prstGeom>
          <a:solidFill>
            <a:schemeClr val="accent1">
              <a:lumMod val="20000"/>
              <a:lumOff val="80000"/>
              <a:alpha val="8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Rectangle 8"/>
          <p:cNvSpPr/>
          <p:nvPr/>
        </p:nvSpPr>
        <p:spPr>
          <a:xfrm>
            <a:off x="539552" y="332656"/>
            <a:ext cx="5976664" cy="892552"/>
          </a:xfrm>
          <a:prstGeom prst="rect">
            <a:avLst/>
          </a:prstGeom>
          <a:solidFill>
            <a:schemeClr val="tx2">
              <a:lumMod val="50000"/>
              <a:alpha val="77000"/>
            </a:schemeClr>
          </a:solidFill>
        </p:spPr>
        <p:txBody>
          <a:bodyPr wrap="square" lIns="91440" tIns="45720" rIns="91440" bIns="45720">
            <a:spAutoFit/>
          </a:bodyPr>
          <a:lstStyle/>
          <a:p>
            <a:pPr algn="ctr"/>
            <a:r>
              <a:rPr lang="en-US" sz="2600" b="1" dirty="0" smtClean="0">
                <a:solidFill>
                  <a:schemeClr val="accent1">
                    <a:lumMod val="20000"/>
                    <a:lumOff val="80000"/>
                  </a:schemeClr>
                </a:solidFill>
                <a:effectLst>
                  <a:outerShdw blurRad="38100" dist="38100" dir="2700000" algn="tl">
                    <a:srgbClr val="000000">
                      <a:alpha val="43137"/>
                    </a:srgbClr>
                  </a:outerShdw>
                </a:effectLst>
                <a:latin typeface="Rockwell" pitchFamily="18" charset="0"/>
              </a:rPr>
              <a:t>Things We Can Do in </a:t>
            </a:r>
          </a:p>
          <a:p>
            <a:pPr algn="ctr"/>
            <a:r>
              <a:rPr lang="en-US" sz="2600" b="1" dirty="0" smtClean="0">
                <a:solidFill>
                  <a:schemeClr val="accent1">
                    <a:lumMod val="20000"/>
                    <a:lumOff val="80000"/>
                  </a:schemeClr>
                </a:solidFill>
                <a:effectLst>
                  <a:outerShdw blurRad="38100" dist="38100" dir="2700000" algn="tl">
                    <a:srgbClr val="000000">
                      <a:alpha val="43137"/>
                    </a:srgbClr>
                  </a:outerShdw>
                </a:effectLst>
                <a:latin typeface="Rockwell" pitchFamily="18" charset="0"/>
              </a:rPr>
              <a:t>the Field o</a:t>
            </a:r>
            <a:r>
              <a:rPr lang="en-US" sz="2600" b="1" dirty="0">
                <a:solidFill>
                  <a:schemeClr val="accent1">
                    <a:lumMod val="20000"/>
                    <a:lumOff val="80000"/>
                  </a:schemeClr>
                </a:solidFill>
                <a:effectLst>
                  <a:outerShdw blurRad="38100" dist="38100" dir="2700000" algn="tl">
                    <a:srgbClr val="000000">
                      <a:alpha val="43137"/>
                    </a:srgbClr>
                  </a:outerShdw>
                </a:effectLst>
                <a:latin typeface="Rockwell" pitchFamily="18" charset="0"/>
              </a:rPr>
              <a:t>f</a:t>
            </a:r>
            <a:r>
              <a:rPr lang="en-US" sz="2600" b="1" dirty="0" smtClean="0">
                <a:solidFill>
                  <a:schemeClr val="accent1">
                    <a:lumMod val="20000"/>
                    <a:lumOff val="80000"/>
                  </a:schemeClr>
                </a:solidFill>
                <a:effectLst>
                  <a:outerShdw blurRad="38100" dist="38100" dir="2700000" algn="tl">
                    <a:srgbClr val="000000">
                      <a:alpha val="43137"/>
                    </a:srgbClr>
                  </a:outerShdw>
                </a:effectLst>
                <a:latin typeface="Rockwell" pitchFamily="18" charset="0"/>
              </a:rPr>
              <a:t> Islamic Work </a:t>
            </a:r>
            <a:r>
              <a:rPr lang="en-US" sz="1600" b="1" dirty="0" smtClean="0">
                <a:solidFill>
                  <a:schemeClr val="accent1">
                    <a:lumMod val="20000"/>
                    <a:lumOff val="80000"/>
                  </a:schemeClr>
                </a:solidFill>
                <a:effectLst>
                  <a:outerShdw blurRad="38100" dist="38100" dir="2700000" algn="tl">
                    <a:srgbClr val="000000">
                      <a:alpha val="43137"/>
                    </a:srgbClr>
                  </a:outerShdw>
                </a:effectLst>
                <a:latin typeface="Rockwell" pitchFamily="18" charset="0"/>
              </a:rPr>
              <a:t>(cont.)</a:t>
            </a:r>
            <a:endParaRPr lang="en-US" sz="1600" b="1" dirty="0">
              <a:solidFill>
                <a:schemeClr val="accent1">
                  <a:lumMod val="20000"/>
                  <a:lumOff val="80000"/>
                </a:schemeClr>
              </a:solidFill>
              <a:effectLst>
                <a:outerShdw blurRad="38100" dist="38100" dir="2700000" algn="tl">
                  <a:srgbClr val="000000">
                    <a:alpha val="43137"/>
                  </a:srgbClr>
                </a:outerShdw>
              </a:effectLst>
              <a:latin typeface="Rockwell" pitchFamily="18" charset="0"/>
            </a:endParaRPr>
          </a:p>
        </p:txBody>
      </p:sp>
      <p:sp>
        <p:nvSpPr>
          <p:cNvPr id="10" name="TextBox 9"/>
          <p:cNvSpPr txBox="1"/>
          <p:nvPr/>
        </p:nvSpPr>
        <p:spPr>
          <a:xfrm>
            <a:off x="323528" y="1412776"/>
            <a:ext cx="6336704" cy="5016758"/>
          </a:xfrm>
          <a:prstGeom prst="rect">
            <a:avLst/>
          </a:prstGeom>
          <a:noFill/>
        </p:spPr>
        <p:txBody>
          <a:bodyPr wrap="square" rtlCol="1">
            <a:spAutoFit/>
          </a:bodyPr>
          <a:lstStyle/>
          <a:p>
            <a:pPr algn="l" rtl="0"/>
            <a:r>
              <a:rPr lang="en-US" sz="2000" b="1" dirty="0" smtClean="0">
                <a:solidFill>
                  <a:schemeClr val="tx2">
                    <a:lumMod val="50000"/>
                  </a:schemeClr>
                </a:solidFill>
              </a:rPr>
              <a:t>58. After the daily prayers, we can offer a few comments on how the verses we recited in our prayers relate to the Prophet (peace be upon him) and his life.</a:t>
            </a:r>
            <a:br>
              <a:rPr lang="en-US" sz="2000" b="1" dirty="0" smtClean="0">
                <a:solidFill>
                  <a:schemeClr val="tx2">
                    <a:lumMod val="50000"/>
                  </a:schemeClr>
                </a:solidFill>
              </a:rPr>
            </a:br>
            <a:r>
              <a:rPr lang="en-US" sz="2000" b="1" dirty="0" smtClean="0">
                <a:solidFill>
                  <a:schemeClr val="tx2">
                    <a:lumMod val="50000"/>
                  </a:schemeClr>
                </a:solidFill>
              </a:rPr>
              <a:t/>
            </a:r>
            <a:br>
              <a:rPr lang="en-US" sz="2000" b="1" dirty="0" smtClean="0">
                <a:solidFill>
                  <a:schemeClr val="tx2">
                    <a:lumMod val="50000"/>
                  </a:schemeClr>
                </a:solidFill>
              </a:rPr>
            </a:br>
            <a:r>
              <a:rPr lang="en-US" sz="2000" b="1" dirty="0" smtClean="0">
                <a:solidFill>
                  <a:schemeClr val="tx2">
                    <a:lumMod val="50000"/>
                  </a:schemeClr>
                </a:solidFill>
              </a:rPr>
              <a:t>59. We can hold study sessions for the memorization of the Sunnah just like we do for the memorization of the Qur’ân.</a:t>
            </a:r>
            <a:br>
              <a:rPr lang="en-US" sz="2000" b="1" dirty="0" smtClean="0">
                <a:solidFill>
                  <a:schemeClr val="tx2">
                    <a:lumMod val="50000"/>
                  </a:schemeClr>
                </a:solidFill>
              </a:rPr>
            </a:br>
            <a:r>
              <a:rPr lang="en-US" sz="2000" b="1" dirty="0" smtClean="0">
                <a:solidFill>
                  <a:schemeClr val="tx2">
                    <a:lumMod val="50000"/>
                  </a:schemeClr>
                </a:solidFill>
              </a:rPr>
              <a:t/>
            </a:r>
            <a:br>
              <a:rPr lang="en-US" sz="2000" b="1" dirty="0" smtClean="0">
                <a:solidFill>
                  <a:schemeClr val="tx2">
                    <a:lumMod val="50000"/>
                  </a:schemeClr>
                </a:solidFill>
              </a:rPr>
            </a:br>
            <a:r>
              <a:rPr lang="en-US" sz="2000" b="1" dirty="0" smtClean="0">
                <a:solidFill>
                  <a:schemeClr val="tx2">
                    <a:lumMod val="50000"/>
                  </a:schemeClr>
                </a:solidFill>
              </a:rPr>
              <a:t>60. We can correct the misconceptions that the general public has about the Sunnah and emphasize the importance of following the Sunnah in our lives.</a:t>
            </a:r>
            <a:br>
              <a:rPr lang="en-US" sz="2000" b="1" dirty="0" smtClean="0">
                <a:solidFill>
                  <a:schemeClr val="tx2">
                    <a:lumMod val="50000"/>
                  </a:schemeClr>
                </a:solidFill>
              </a:rPr>
            </a:br>
            <a:r>
              <a:rPr lang="en-US" sz="2000" b="1" dirty="0" smtClean="0">
                <a:solidFill>
                  <a:schemeClr val="tx2">
                    <a:lumMod val="50000"/>
                  </a:schemeClr>
                </a:solidFill>
              </a:rPr>
              <a:t/>
            </a:r>
            <a:br>
              <a:rPr lang="en-US" sz="2000" b="1" dirty="0" smtClean="0">
                <a:solidFill>
                  <a:schemeClr val="tx2">
                    <a:lumMod val="50000"/>
                  </a:schemeClr>
                </a:solidFill>
              </a:rPr>
            </a:br>
            <a:r>
              <a:rPr lang="en-US" sz="2000" b="1" dirty="0" smtClean="0">
                <a:solidFill>
                  <a:schemeClr val="tx2">
                    <a:lumMod val="50000"/>
                  </a:schemeClr>
                </a:solidFill>
              </a:rPr>
              <a:t>61. We can call the people’s attention to the Islamic rulings issued by scholars regarding those who defame the Prophet (peace be upon him) and emphasize that we have to disassociate ourselves from such people.</a:t>
            </a:r>
            <a:endParaRPr lang="ar-SA" sz="2000" b="1" dirty="0">
              <a:solidFill>
                <a:schemeClr val="tx2">
                  <a:lumMod val="50000"/>
                </a:schemeClr>
              </a:solidFill>
            </a:endParaRPr>
          </a:p>
        </p:txBody>
      </p:sp>
      <p:pic>
        <p:nvPicPr>
          <p:cNvPr id="11" name="Picture 10" descr="557138_462507393772210_551634289_n.jpg"/>
          <p:cNvPicPr>
            <a:picLocks noChangeAspect="1"/>
          </p:cNvPicPr>
          <p:nvPr/>
        </p:nvPicPr>
        <p:blipFill>
          <a:blip r:embed="rId3" cstate="print"/>
          <a:stretch>
            <a:fillRect/>
          </a:stretch>
        </p:blipFill>
        <p:spPr>
          <a:xfrm>
            <a:off x="6732240" y="2420888"/>
            <a:ext cx="2111494" cy="2194560"/>
          </a:xfrm>
          <a:prstGeom prst="rect">
            <a:avLst/>
          </a:prstGeom>
        </p:spPr>
      </p:pic>
      <p:pic>
        <p:nvPicPr>
          <p:cNvPr id="13" name="Picture 12" descr="C61-IslamicEduGradesSide-3D.jpg"/>
          <p:cNvPicPr>
            <a:picLocks noChangeAspect="1"/>
          </p:cNvPicPr>
          <p:nvPr/>
        </p:nvPicPr>
        <p:blipFill>
          <a:blip r:embed="rId4" cstate="print"/>
          <a:stretch>
            <a:fillRect/>
          </a:stretch>
        </p:blipFill>
        <p:spPr>
          <a:xfrm>
            <a:off x="6732240" y="188640"/>
            <a:ext cx="2160240" cy="2160240"/>
          </a:xfrm>
          <a:prstGeom prst="rect">
            <a:avLst/>
          </a:prstGeom>
        </p:spPr>
      </p:pic>
      <p:pic>
        <p:nvPicPr>
          <p:cNvPr id="14" name="Picture 13" descr="yellow.jpg"/>
          <p:cNvPicPr>
            <a:picLocks noChangeAspect="1"/>
          </p:cNvPicPr>
          <p:nvPr/>
        </p:nvPicPr>
        <p:blipFill>
          <a:blip r:embed="rId5" cstate="print"/>
          <a:stretch>
            <a:fillRect/>
          </a:stretch>
        </p:blipFill>
        <p:spPr>
          <a:xfrm>
            <a:off x="6732240" y="4653136"/>
            <a:ext cx="2106186" cy="18181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sp>
        <p:nvSpPr>
          <p:cNvPr id="5" name="Rectangle 4"/>
          <p:cNvSpPr/>
          <p:nvPr/>
        </p:nvSpPr>
        <p:spPr>
          <a:xfrm>
            <a:off x="179512" y="188640"/>
            <a:ext cx="8712968" cy="6408712"/>
          </a:xfrm>
          <a:prstGeom prst="rect">
            <a:avLst/>
          </a:prstGeom>
          <a:solidFill>
            <a:schemeClr val="accent1">
              <a:lumMod val="20000"/>
              <a:lumOff val="80000"/>
              <a:alpha val="82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Rectangle 8"/>
          <p:cNvSpPr/>
          <p:nvPr/>
        </p:nvSpPr>
        <p:spPr>
          <a:xfrm>
            <a:off x="539552" y="332656"/>
            <a:ext cx="5976664" cy="892552"/>
          </a:xfrm>
          <a:prstGeom prst="rect">
            <a:avLst/>
          </a:prstGeom>
          <a:solidFill>
            <a:schemeClr val="tx2">
              <a:lumMod val="50000"/>
              <a:alpha val="77000"/>
            </a:schemeClr>
          </a:solidFill>
        </p:spPr>
        <p:txBody>
          <a:bodyPr wrap="square" lIns="91440" tIns="45720" rIns="91440" bIns="45720">
            <a:spAutoFit/>
          </a:bodyPr>
          <a:lstStyle/>
          <a:p>
            <a:pPr algn="ctr"/>
            <a:r>
              <a:rPr lang="en-US" sz="2600" b="1" dirty="0" smtClean="0">
                <a:solidFill>
                  <a:schemeClr val="accent1">
                    <a:lumMod val="20000"/>
                    <a:lumOff val="80000"/>
                  </a:schemeClr>
                </a:solidFill>
                <a:effectLst>
                  <a:outerShdw blurRad="38100" dist="38100" dir="2700000" algn="tl">
                    <a:srgbClr val="000000">
                      <a:alpha val="43137"/>
                    </a:srgbClr>
                  </a:outerShdw>
                </a:effectLst>
                <a:latin typeface="Rockwell" pitchFamily="18" charset="0"/>
              </a:rPr>
              <a:t>Things We Can Do in </a:t>
            </a:r>
          </a:p>
          <a:p>
            <a:pPr algn="ctr"/>
            <a:r>
              <a:rPr lang="en-US" sz="2600" b="1" dirty="0" smtClean="0">
                <a:solidFill>
                  <a:schemeClr val="accent1">
                    <a:lumMod val="20000"/>
                    <a:lumOff val="80000"/>
                  </a:schemeClr>
                </a:solidFill>
                <a:effectLst>
                  <a:outerShdw blurRad="38100" dist="38100" dir="2700000" algn="tl">
                    <a:srgbClr val="000000">
                      <a:alpha val="43137"/>
                    </a:srgbClr>
                  </a:outerShdw>
                </a:effectLst>
                <a:latin typeface="Rockwell" pitchFamily="18" charset="0"/>
              </a:rPr>
              <a:t>the Field o</a:t>
            </a:r>
            <a:r>
              <a:rPr lang="en-US" sz="2600" b="1" dirty="0">
                <a:solidFill>
                  <a:schemeClr val="accent1">
                    <a:lumMod val="20000"/>
                    <a:lumOff val="80000"/>
                  </a:schemeClr>
                </a:solidFill>
                <a:effectLst>
                  <a:outerShdw blurRad="38100" dist="38100" dir="2700000" algn="tl">
                    <a:srgbClr val="000000">
                      <a:alpha val="43137"/>
                    </a:srgbClr>
                  </a:outerShdw>
                </a:effectLst>
                <a:latin typeface="Rockwell" pitchFamily="18" charset="0"/>
              </a:rPr>
              <a:t>f</a:t>
            </a:r>
            <a:r>
              <a:rPr lang="en-US" sz="2600" b="1" dirty="0" smtClean="0">
                <a:solidFill>
                  <a:schemeClr val="accent1">
                    <a:lumMod val="20000"/>
                    <a:lumOff val="80000"/>
                  </a:schemeClr>
                </a:solidFill>
                <a:effectLst>
                  <a:outerShdw blurRad="38100" dist="38100" dir="2700000" algn="tl">
                    <a:srgbClr val="000000">
                      <a:alpha val="43137"/>
                    </a:srgbClr>
                  </a:outerShdw>
                </a:effectLst>
                <a:latin typeface="Rockwell" pitchFamily="18" charset="0"/>
              </a:rPr>
              <a:t> Islamic Work </a:t>
            </a:r>
            <a:r>
              <a:rPr lang="en-US" sz="1600" b="1" dirty="0" smtClean="0">
                <a:solidFill>
                  <a:schemeClr val="accent1">
                    <a:lumMod val="20000"/>
                    <a:lumOff val="80000"/>
                  </a:schemeClr>
                </a:solidFill>
                <a:effectLst>
                  <a:outerShdw blurRad="38100" dist="38100" dir="2700000" algn="tl">
                    <a:srgbClr val="000000">
                      <a:alpha val="43137"/>
                    </a:srgbClr>
                  </a:outerShdw>
                </a:effectLst>
                <a:latin typeface="Rockwell" pitchFamily="18" charset="0"/>
              </a:rPr>
              <a:t>(cont.)</a:t>
            </a:r>
            <a:endParaRPr lang="en-US" sz="1600" b="1" dirty="0">
              <a:solidFill>
                <a:schemeClr val="accent1">
                  <a:lumMod val="20000"/>
                  <a:lumOff val="80000"/>
                </a:schemeClr>
              </a:solidFill>
              <a:effectLst>
                <a:outerShdw blurRad="38100" dist="38100" dir="2700000" algn="tl">
                  <a:srgbClr val="000000">
                    <a:alpha val="43137"/>
                  </a:srgbClr>
                </a:outerShdw>
              </a:effectLst>
              <a:latin typeface="Rockwell" pitchFamily="18" charset="0"/>
            </a:endParaRPr>
          </a:p>
        </p:txBody>
      </p:sp>
      <p:sp>
        <p:nvSpPr>
          <p:cNvPr id="10" name="TextBox 9"/>
          <p:cNvSpPr txBox="1"/>
          <p:nvPr/>
        </p:nvSpPr>
        <p:spPr>
          <a:xfrm>
            <a:off x="323528" y="1628800"/>
            <a:ext cx="6336704" cy="4401205"/>
          </a:xfrm>
          <a:prstGeom prst="rect">
            <a:avLst/>
          </a:prstGeom>
          <a:noFill/>
        </p:spPr>
        <p:txBody>
          <a:bodyPr wrap="square" rtlCol="1">
            <a:spAutoFit/>
          </a:bodyPr>
          <a:lstStyle/>
          <a:p>
            <a:pPr algn="l" rtl="0"/>
            <a:r>
              <a:rPr lang="en-US" sz="2000" b="1" dirty="0" smtClean="0">
                <a:solidFill>
                  <a:schemeClr val="tx2">
                    <a:lumMod val="50000"/>
                  </a:schemeClr>
                </a:solidFill>
              </a:rPr>
              <a:t>62. We can work to return the people to their religion by presenting to them the message of the prophet (peace be upon him) in the simplest terms.</a:t>
            </a:r>
            <a:br>
              <a:rPr lang="en-US" sz="2000" b="1" dirty="0" smtClean="0">
                <a:solidFill>
                  <a:schemeClr val="tx2">
                    <a:lumMod val="50000"/>
                  </a:schemeClr>
                </a:solidFill>
              </a:rPr>
            </a:br>
            <a:r>
              <a:rPr lang="en-US" sz="2000" b="1" dirty="0" smtClean="0">
                <a:solidFill>
                  <a:schemeClr val="tx2">
                    <a:lumMod val="50000"/>
                  </a:schemeClr>
                </a:solidFill>
              </a:rPr>
              <a:t/>
            </a:r>
            <a:br>
              <a:rPr lang="en-US" sz="2000" b="1" dirty="0" smtClean="0">
                <a:solidFill>
                  <a:schemeClr val="tx2">
                    <a:lumMod val="50000"/>
                  </a:schemeClr>
                </a:solidFill>
              </a:rPr>
            </a:br>
            <a:r>
              <a:rPr lang="en-US" sz="2000" b="1" dirty="0" smtClean="0">
                <a:solidFill>
                  <a:schemeClr val="tx2">
                    <a:lumMod val="50000"/>
                  </a:schemeClr>
                </a:solidFill>
              </a:rPr>
              <a:t>63. We can use the media to warn people against going overboard in their reverence for the Prophet (peace be upon him) and explain to them the verses of the Qur’ân that prohibit excess and extravagance. Allah says: “Do not go to excesses in your religion.” We can also mention relevant </a:t>
            </a:r>
            <a:r>
              <a:rPr lang="en-US" sz="2000" b="1" dirty="0" err="1" smtClean="0">
                <a:solidFill>
                  <a:schemeClr val="tx2">
                    <a:lumMod val="50000"/>
                  </a:schemeClr>
                </a:solidFill>
              </a:rPr>
              <a:t>hadîth</a:t>
            </a:r>
            <a:r>
              <a:rPr lang="en-US" sz="2000" b="1" dirty="0" smtClean="0">
                <a:solidFill>
                  <a:schemeClr val="tx2">
                    <a:lumMod val="50000"/>
                  </a:schemeClr>
                </a:solidFill>
              </a:rPr>
              <a:t> like: “Do not venerate me in the way that the Christians venerated the son of Mary.” We must emphasize that true love for the prophet (peace be upon him) is expressed by following him faithfully.</a:t>
            </a:r>
          </a:p>
          <a:p>
            <a:pPr algn="l" rtl="0"/>
            <a:endParaRPr lang="ar-SA" sz="2000" b="1" dirty="0">
              <a:solidFill>
                <a:schemeClr val="tx2">
                  <a:lumMod val="50000"/>
                </a:schemeClr>
              </a:solidFill>
            </a:endParaRPr>
          </a:p>
        </p:txBody>
      </p:sp>
      <p:pic>
        <p:nvPicPr>
          <p:cNvPr id="11" name="Picture 10" descr="557138_462507393772210_551634289_n.jpg"/>
          <p:cNvPicPr>
            <a:picLocks noChangeAspect="1"/>
          </p:cNvPicPr>
          <p:nvPr/>
        </p:nvPicPr>
        <p:blipFill>
          <a:blip r:embed="rId3" cstate="print"/>
          <a:stretch>
            <a:fillRect/>
          </a:stretch>
        </p:blipFill>
        <p:spPr>
          <a:xfrm>
            <a:off x="6732240" y="2420888"/>
            <a:ext cx="2111494" cy="2194560"/>
          </a:xfrm>
          <a:prstGeom prst="rect">
            <a:avLst/>
          </a:prstGeom>
        </p:spPr>
      </p:pic>
      <p:pic>
        <p:nvPicPr>
          <p:cNvPr id="13" name="Picture 12" descr="C61-IslamicEduGradesSide-3D.jpg"/>
          <p:cNvPicPr>
            <a:picLocks noChangeAspect="1"/>
          </p:cNvPicPr>
          <p:nvPr/>
        </p:nvPicPr>
        <p:blipFill>
          <a:blip r:embed="rId4" cstate="print"/>
          <a:stretch>
            <a:fillRect/>
          </a:stretch>
        </p:blipFill>
        <p:spPr>
          <a:xfrm>
            <a:off x="6732240" y="188640"/>
            <a:ext cx="2160240" cy="2160240"/>
          </a:xfrm>
          <a:prstGeom prst="rect">
            <a:avLst/>
          </a:prstGeom>
        </p:spPr>
      </p:pic>
      <p:pic>
        <p:nvPicPr>
          <p:cNvPr id="14" name="Picture 13" descr="yellow.jpg"/>
          <p:cNvPicPr>
            <a:picLocks noChangeAspect="1"/>
          </p:cNvPicPr>
          <p:nvPr/>
        </p:nvPicPr>
        <p:blipFill>
          <a:blip r:embed="rId5" cstate="print"/>
          <a:stretch>
            <a:fillRect/>
          </a:stretch>
        </p:blipFill>
        <p:spPr>
          <a:xfrm>
            <a:off x="6732240" y="4653136"/>
            <a:ext cx="2106186" cy="18181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sp>
        <p:nvSpPr>
          <p:cNvPr id="5" name="Rectangle 4"/>
          <p:cNvSpPr/>
          <p:nvPr/>
        </p:nvSpPr>
        <p:spPr>
          <a:xfrm>
            <a:off x="179512" y="188640"/>
            <a:ext cx="8712968" cy="6408712"/>
          </a:xfrm>
          <a:prstGeom prst="rect">
            <a:avLst/>
          </a:prstGeom>
          <a:solidFill>
            <a:schemeClr val="accent1">
              <a:lumMod val="20000"/>
              <a:lumOff val="80000"/>
              <a:alpha val="78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Rectangle 8"/>
          <p:cNvSpPr/>
          <p:nvPr/>
        </p:nvSpPr>
        <p:spPr>
          <a:xfrm>
            <a:off x="539552" y="332656"/>
            <a:ext cx="5976664" cy="892552"/>
          </a:xfrm>
          <a:prstGeom prst="rect">
            <a:avLst/>
          </a:prstGeom>
          <a:solidFill>
            <a:schemeClr val="tx2">
              <a:lumMod val="50000"/>
              <a:alpha val="77000"/>
            </a:schemeClr>
          </a:solidFill>
        </p:spPr>
        <p:txBody>
          <a:bodyPr wrap="square" lIns="91440" tIns="45720" rIns="91440" bIns="45720">
            <a:spAutoFit/>
          </a:bodyPr>
          <a:lstStyle/>
          <a:p>
            <a:pPr algn="ctr"/>
            <a:r>
              <a:rPr lang="en-US" sz="2600" b="1" dirty="0" smtClean="0">
                <a:solidFill>
                  <a:schemeClr val="accent1">
                    <a:lumMod val="20000"/>
                    <a:lumOff val="80000"/>
                  </a:schemeClr>
                </a:solidFill>
                <a:effectLst>
                  <a:outerShdw blurRad="38100" dist="38100" dir="2700000" algn="tl">
                    <a:srgbClr val="000000">
                      <a:alpha val="43137"/>
                    </a:srgbClr>
                  </a:outerShdw>
                </a:effectLst>
                <a:latin typeface="Rockwell" pitchFamily="18" charset="0"/>
              </a:rPr>
              <a:t>Things We Can Do in </a:t>
            </a:r>
          </a:p>
          <a:p>
            <a:pPr algn="ctr"/>
            <a:r>
              <a:rPr lang="en-US" sz="2600" b="1" dirty="0" smtClean="0">
                <a:solidFill>
                  <a:schemeClr val="accent1">
                    <a:lumMod val="20000"/>
                    <a:lumOff val="80000"/>
                  </a:schemeClr>
                </a:solidFill>
                <a:effectLst>
                  <a:outerShdw blurRad="38100" dist="38100" dir="2700000" algn="tl">
                    <a:srgbClr val="000000">
                      <a:alpha val="43137"/>
                    </a:srgbClr>
                  </a:outerShdw>
                </a:effectLst>
                <a:latin typeface="Rockwell" pitchFamily="18" charset="0"/>
              </a:rPr>
              <a:t>the Field o</a:t>
            </a:r>
            <a:r>
              <a:rPr lang="en-US" sz="2600" b="1" dirty="0">
                <a:solidFill>
                  <a:schemeClr val="accent1">
                    <a:lumMod val="20000"/>
                    <a:lumOff val="80000"/>
                  </a:schemeClr>
                </a:solidFill>
                <a:effectLst>
                  <a:outerShdw blurRad="38100" dist="38100" dir="2700000" algn="tl">
                    <a:srgbClr val="000000">
                      <a:alpha val="43137"/>
                    </a:srgbClr>
                  </a:outerShdw>
                </a:effectLst>
                <a:latin typeface="Rockwell" pitchFamily="18" charset="0"/>
              </a:rPr>
              <a:t>f</a:t>
            </a:r>
            <a:r>
              <a:rPr lang="en-US" sz="2600" b="1" dirty="0" smtClean="0">
                <a:solidFill>
                  <a:schemeClr val="accent1">
                    <a:lumMod val="20000"/>
                    <a:lumOff val="80000"/>
                  </a:schemeClr>
                </a:solidFill>
                <a:effectLst>
                  <a:outerShdw blurRad="38100" dist="38100" dir="2700000" algn="tl">
                    <a:srgbClr val="000000">
                      <a:alpha val="43137"/>
                    </a:srgbClr>
                  </a:outerShdw>
                </a:effectLst>
                <a:latin typeface="Rockwell" pitchFamily="18" charset="0"/>
              </a:rPr>
              <a:t> Islamic Work </a:t>
            </a:r>
            <a:r>
              <a:rPr lang="en-US" sz="1600" b="1" dirty="0" smtClean="0">
                <a:solidFill>
                  <a:schemeClr val="accent1">
                    <a:lumMod val="20000"/>
                    <a:lumOff val="80000"/>
                  </a:schemeClr>
                </a:solidFill>
                <a:effectLst>
                  <a:outerShdw blurRad="38100" dist="38100" dir="2700000" algn="tl">
                    <a:srgbClr val="000000">
                      <a:alpha val="43137"/>
                    </a:srgbClr>
                  </a:outerShdw>
                </a:effectLst>
                <a:latin typeface="Rockwell" pitchFamily="18" charset="0"/>
              </a:rPr>
              <a:t>(cont.)</a:t>
            </a:r>
            <a:endParaRPr lang="en-US" sz="1600" b="1" dirty="0">
              <a:solidFill>
                <a:schemeClr val="accent1">
                  <a:lumMod val="20000"/>
                  <a:lumOff val="80000"/>
                </a:schemeClr>
              </a:solidFill>
              <a:effectLst>
                <a:outerShdw blurRad="38100" dist="38100" dir="2700000" algn="tl">
                  <a:srgbClr val="000000">
                    <a:alpha val="43137"/>
                  </a:srgbClr>
                </a:outerShdw>
              </a:effectLst>
              <a:latin typeface="Rockwell" pitchFamily="18" charset="0"/>
            </a:endParaRPr>
          </a:p>
        </p:txBody>
      </p:sp>
      <p:sp>
        <p:nvSpPr>
          <p:cNvPr id="10" name="TextBox 9"/>
          <p:cNvSpPr txBox="1"/>
          <p:nvPr/>
        </p:nvSpPr>
        <p:spPr>
          <a:xfrm>
            <a:off x="323528" y="1628800"/>
            <a:ext cx="6336704" cy="2554545"/>
          </a:xfrm>
          <a:prstGeom prst="rect">
            <a:avLst/>
          </a:prstGeom>
          <a:noFill/>
        </p:spPr>
        <p:txBody>
          <a:bodyPr wrap="square" rtlCol="1">
            <a:spAutoFit/>
          </a:bodyPr>
          <a:lstStyle/>
          <a:p>
            <a:pPr algn="l" rtl="0"/>
            <a:r>
              <a:rPr lang="en-US" sz="2000" b="1" dirty="0" smtClean="0">
                <a:solidFill>
                  <a:schemeClr val="tx2">
                    <a:lumMod val="50000"/>
                  </a:schemeClr>
                </a:solidFill>
              </a:rPr>
              <a:t>64. We can encourage the people to read about the life of the Prophet (peace be upon him) from its authentic sources. We must clarify those sources and make them available.</a:t>
            </a:r>
            <a:br>
              <a:rPr lang="en-US" sz="2000" b="1" dirty="0" smtClean="0">
                <a:solidFill>
                  <a:schemeClr val="tx2">
                    <a:lumMod val="50000"/>
                  </a:schemeClr>
                </a:solidFill>
              </a:rPr>
            </a:br>
            <a:r>
              <a:rPr lang="en-US" sz="2000" b="1" dirty="0" smtClean="0">
                <a:solidFill>
                  <a:schemeClr val="tx2">
                    <a:lumMod val="50000"/>
                  </a:schemeClr>
                </a:solidFill>
              </a:rPr>
              <a:t/>
            </a:r>
            <a:br>
              <a:rPr lang="en-US" sz="2000" b="1" dirty="0" smtClean="0">
                <a:solidFill>
                  <a:schemeClr val="tx2">
                    <a:lumMod val="50000"/>
                  </a:schemeClr>
                </a:solidFill>
              </a:rPr>
            </a:br>
            <a:r>
              <a:rPr lang="en-US" sz="2000" b="1" dirty="0" smtClean="0">
                <a:solidFill>
                  <a:schemeClr val="tx2">
                    <a:lumMod val="50000"/>
                  </a:schemeClr>
                </a:solidFill>
              </a:rPr>
              <a:t>65. We can refute and dispel the misconceptions and false claims that are circulating about the Prophet (peace be upon him) and his life.</a:t>
            </a:r>
            <a:endParaRPr lang="ar-SA" sz="2000" b="1" dirty="0">
              <a:solidFill>
                <a:schemeClr val="tx2">
                  <a:lumMod val="50000"/>
                </a:schemeClr>
              </a:solidFill>
            </a:endParaRPr>
          </a:p>
        </p:txBody>
      </p:sp>
      <p:pic>
        <p:nvPicPr>
          <p:cNvPr id="11" name="Picture 10" descr="557138_462507393772210_551634289_n.jpg"/>
          <p:cNvPicPr>
            <a:picLocks noChangeAspect="1"/>
          </p:cNvPicPr>
          <p:nvPr/>
        </p:nvPicPr>
        <p:blipFill>
          <a:blip r:embed="rId3" cstate="print"/>
          <a:stretch>
            <a:fillRect/>
          </a:stretch>
        </p:blipFill>
        <p:spPr>
          <a:xfrm>
            <a:off x="6732240" y="2420888"/>
            <a:ext cx="2111494" cy="2194560"/>
          </a:xfrm>
          <a:prstGeom prst="rect">
            <a:avLst/>
          </a:prstGeom>
        </p:spPr>
      </p:pic>
      <p:pic>
        <p:nvPicPr>
          <p:cNvPr id="13" name="Picture 12" descr="C61-IslamicEduGradesSide-3D.jpg"/>
          <p:cNvPicPr>
            <a:picLocks noChangeAspect="1"/>
          </p:cNvPicPr>
          <p:nvPr/>
        </p:nvPicPr>
        <p:blipFill>
          <a:blip r:embed="rId4" cstate="print"/>
          <a:stretch>
            <a:fillRect/>
          </a:stretch>
        </p:blipFill>
        <p:spPr>
          <a:xfrm>
            <a:off x="6732240" y="188640"/>
            <a:ext cx="2160240" cy="2160240"/>
          </a:xfrm>
          <a:prstGeom prst="rect">
            <a:avLst/>
          </a:prstGeom>
        </p:spPr>
      </p:pic>
      <p:pic>
        <p:nvPicPr>
          <p:cNvPr id="14" name="Picture 13" descr="yellow.jpg"/>
          <p:cNvPicPr>
            <a:picLocks noChangeAspect="1"/>
          </p:cNvPicPr>
          <p:nvPr/>
        </p:nvPicPr>
        <p:blipFill>
          <a:blip r:embed="rId5" cstate="print"/>
          <a:stretch>
            <a:fillRect/>
          </a:stretch>
        </p:blipFill>
        <p:spPr>
          <a:xfrm>
            <a:off x="6732240" y="4653136"/>
            <a:ext cx="2106186" cy="1818154"/>
          </a:xfrm>
          <a:prstGeom prst="rect">
            <a:avLst/>
          </a:prstGeom>
        </p:spPr>
      </p:pic>
      <p:pic>
        <p:nvPicPr>
          <p:cNvPr id="3074" name="Picture 2" descr="C:\Program Files (x86)\Microsoft Office\MEDIA\OFFICE12\Lines\BD21370_.gif"/>
          <p:cNvPicPr>
            <a:picLocks noChangeAspect="1" noChangeArrowheads="1"/>
          </p:cNvPicPr>
          <p:nvPr/>
        </p:nvPicPr>
        <p:blipFill>
          <a:blip r:embed="rId6" cstate="print"/>
          <a:srcRect/>
          <a:stretch>
            <a:fillRect/>
          </a:stretch>
        </p:blipFill>
        <p:spPr bwMode="auto">
          <a:xfrm>
            <a:off x="1187624" y="5085184"/>
            <a:ext cx="4572000" cy="3642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linds(horizontal)">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53051.jpg"/>
          <p:cNvPicPr>
            <a:picLocks noChangeAspect="1"/>
          </p:cNvPicPr>
          <p:nvPr/>
        </p:nvPicPr>
        <p:blipFill>
          <a:blip r:embed="rId2" cstate="print"/>
          <a:stretch>
            <a:fillRect/>
          </a:stretch>
        </p:blipFill>
        <p:spPr>
          <a:xfrm rot="16200000">
            <a:off x="3356993" y="1070990"/>
            <a:ext cx="6857999" cy="4716014"/>
          </a:xfrm>
          <a:prstGeom prst="rect">
            <a:avLst/>
          </a:prstGeom>
        </p:spPr>
      </p:pic>
      <p:sp>
        <p:nvSpPr>
          <p:cNvPr id="3" name="Rounded Rectangle 2"/>
          <p:cNvSpPr/>
          <p:nvPr/>
        </p:nvSpPr>
        <p:spPr>
          <a:xfrm>
            <a:off x="251520" y="260648"/>
            <a:ext cx="4032448" cy="633670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7" name="Picture 6" descr="islamic tv channel.jpg"/>
          <p:cNvPicPr>
            <a:picLocks noChangeAspect="1"/>
          </p:cNvPicPr>
          <p:nvPr/>
        </p:nvPicPr>
        <p:blipFill>
          <a:blip r:embed="rId3" cstate="print"/>
          <a:stretch>
            <a:fillRect/>
          </a:stretch>
        </p:blipFill>
        <p:spPr>
          <a:xfrm>
            <a:off x="539552" y="2924944"/>
            <a:ext cx="3456384" cy="1656184"/>
          </a:xfrm>
          <a:prstGeom prst="rect">
            <a:avLst/>
          </a:prstGeom>
        </p:spPr>
      </p:pic>
      <p:sp>
        <p:nvSpPr>
          <p:cNvPr id="8" name="Rectangle 7"/>
          <p:cNvSpPr/>
          <p:nvPr/>
        </p:nvSpPr>
        <p:spPr>
          <a:xfrm>
            <a:off x="251520" y="908720"/>
            <a:ext cx="3960440" cy="1964512"/>
          </a:xfrm>
          <a:prstGeom prst="rect">
            <a:avLst/>
          </a:prstGeom>
          <a:noFill/>
        </p:spPr>
        <p:txBody>
          <a:bodyPr wrap="square" lIns="91440" tIns="45720" rIns="91440" bIns="45720">
            <a:spAutoFit/>
          </a:bodyPr>
          <a:lstStyle/>
          <a:p>
            <a:pPr algn="ctr">
              <a:lnSpc>
                <a:spcPct val="150000"/>
              </a:lnSpc>
            </a:pPr>
            <a:r>
              <a:rPr lang="en-US" sz="2800" b="1" dirty="0" smtClean="0">
                <a:effectLst>
                  <a:outerShdw blurRad="38100" dist="38100" dir="2700000" algn="tl">
                    <a:srgbClr val="000000">
                      <a:alpha val="43137"/>
                    </a:srgbClr>
                  </a:outerShdw>
                </a:effectLst>
              </a:rPr>
              <a:t>Things We Can Do in the Cultural Sphere and </a:t>
            </a:r>
            <a:r>
              <a:rPr lang="en-US" sz="2800" b="1" dirty="0">
                <a:effectLst>
                  <a:outerShdw blurRad="38100" dist="38100" dir="2700000" algn="tl">
                    <a:srgbClr val="000000">
                      <a:alpha val="43137"/>
                    </a:srgbClr>
                  </a:outerShdw>
                </a:effectLst>
              </a:rPr>
              <a:t>i</a:t>
            </a:r>
            <a:r>
              <a:rPr lang="en-US" sz="2800" b="1" dirty="0" smtClean="0">
                <a:effectLst>
                  <a:outerShdw blurRad="38100" dist="38100" dir="2700000" algn="tl">
                    <a:srgbClr val="000000">
                      <a:alpha val="43137"/>
                    </a:srgbClr>
                  </a:outerShdw>
                </a:effectLst>
              </a:rPr>
              <a:t>n </a:t>
            </a:r>
            <a:r>
              <a:rPr lang="en-US" sz="2800" b="1" dirty="0">
                <a:effectLst>
                  <a:outerShdw blurRad="38100" dist="38100" dir="2700000" algn="tl">
                    <a:srgbClr val="000000">
                      <a:alpha val="43137"/>
                    </a:srgbClr>
                  </a:outerShdw>
                </a:effectLst>
              </a:rPr>
              <a:t>t</a:t>
            </a:r>
            <a:r>
              <a:rPr lang="en-US" sz="2800" b="1" dirty="0" smtClean="0">
                <a:effectLst>
                  <a:outerShdw blurRad="38100" dist="38100" dir="2700000" algn="tl">
                    <a:srgbClr val="000000">
                      <a:alpha val="43137"/>
                    </a:srgbClr>
                  </a:outerShdw>
                </a:effectLst>
              </a:rPr>
              <a:t>he Media</a:t>
            </a:r>
            <a:endParaRPr lang="en-US" sz="2800" b="1" dirty="0">
              <a:effectLst>
                <a:outerShdw blurRad="38100" dist="38100" dir="2700000" algn="tl">
                  <a:srgbClr val="000000">
                    <a:alpha val="43137"/>
                  </a:srgbClr>
                </a:outerShdw>
              </a:effectLst>
            </a:endParaRPr>
          </a:p>
        </p:txBody>
      </p:sp>
      <p:pic>
        <p:nvPicPr>
          <p:cNvPr id="9" name="Picture 8" descr="Lama Alsughayer îک؟.jpg"/>
          <p:cNvPicPr>
            <a:picLocks noChangeAspect="1"/>
          </p:cNvPicPr>
          <p:nvPr/>
        </p:nvPicPr>
        <p:blipFill>
          <a:blip r:embed="rId4" cstate="print"/>
          <a:stretch>
            <a:fillRect/>
          </a:stretch>
        </p:blipFill>
        <p:spPr>
          <a:xfrm>
            <a:off x="539552" y="4653136"/>
            <a:ext cx="3456384" cy="17281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8"/>
                                        </p:tgtEl>
                                        <p:attrNameLst>
                                          <p:attrName>style.opacity</p:attrName>
                                        </p:attrNameLst>
                                      </p:cBhvr>
                                      <p:to>
                                        <p:strVal val="0.5"/>
                                      </p:to>
                                    </p:set>
                                    <p:animEffect filter="image" prLst="opacity: 0.5">
                                      <p:cBhvr rctx="IE">
                                        <p:cTn id="7"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6000"/>
            <a:lum/>
          </a:blip>
          <a:srcRect/>
          <a:stretch>
            <a:fillRect l="-17000" r="-17000"/>
          </a:stretch>
        </a:blipFill>
        <a:effectLst/>
      </p:bgPr>
    </p:bg>
    <p:spTree>
      <p:nvGrpSpPr>
        <p:cNvPr id="1" name=""/>
        <p:cNvGrpSpPr/>
        <p:nvPr/>
      </p:nvGrpSpPr>
      <p:grpSpPr>
        <a:xfrm>
          <a:off x="0" y="0"/>
          <a:ext cx="0" cy="0"/>
          <a:chOff x="0" y="0"/>
          <a:chExt cx="0" cy="0"/>
        </a:xfrm>
      </p:grpSpPr>
      <p:sp>
        <p:nvSpPr>
          <p:cNvPr id="8" name="Rectangle 7"/>
          <p:cNvSpPr/>
          <p:nvPr/>
        </p:nvSpPr>
        <p:spPr>
          <a:xfrm>
            <a:off x="179512" y="260648"/>
            <a:ext cx="5400600" cy="954107"/>
          </a:xfrm>
          <a:prstGeom prst="rect">
            <a:avLst/>
          </a:prstGeom>
          <a:solidFill>
            <a:schemeClr val="tx2">
              <a:lumMod val="20000"/>
              <a:lumOff val="80000"/>
              <a:alpha val="81000"/>
            </a:schemeClr>
          </a:solidFill>
        </p:spPr>
        <p:txBody>
          <a:bodyPr wrap="square" lIns="91440" tIns="45720" rIns="91440" bIns="45720">
            <a:spAutoFit/>
          </a:bodyPr>
          <a:lstStyle/>
          <a:p>
            <a:pPr algn="ctr"/>
            <a:r>
              <a:rPr lang="en-US" sz="2800" b="1" dirty="0" smtClean="0">
                <a:solidFill>
                  <a:schemeClr val="accent2">
                    <a:lumMod val="75000"/>
                  </a:schemeClr>
                </a:solidFill>
                <a:effectLst>
                  <a:outerShdw blurRad="38100" dist="38100" dir="2700000" algn="tl">
                    <a:srgbClr val="000000">
                      <a:alpha val="43137"/>
                    </a:srgbClr>
                  </a:outerShdw>
                </a:effectLst>
              </a:rPr>
              <a:t>Things We Can Do in the Cultural Sphere and </a:t>
            </a:r>
            <a:r>
              <a:rPr lang="en-US" sz="2800" b="1" dirty="0">
                <a:solidFill>
                  <a:schemeClr val="accent2">
                    <a:lumMod val="75000"/>
                  </a:schemeClr>
                </a:solidFill>
                <a:effectLst>
                  <a:outerShdw blurRad="38100" dist="38100" dir="2700000" algn="tl">
                    <a:srgbClr val="000000">
                      <a:alpha val="43137"/>
                    </a:srgbClr>
                  </a:outerShdw>
                </a:effectLst>
              </a:rPr>
              <a:t>i</a:t>
            </a:r>
            <a:r>
              <a:rPr lang="en-US" sz="2800" b="1" dirty="0" smtClean="0">
                <a:solidFill>
                  <a:schemeClr val="accent2">
                    <a:lumMod val="75000"/>
                  </a:schemeClr>
                </a:solidFill>
                <a:effectLst>
                  <a:outerShdw blurRad="38100" dist="38100" dir="2700000" algn="tl">
                    <a:srgbClr val="000000">
                      <a:alpha val="43137"/>
                    </a:srgbClr>
                  </a:outerShdw>
                </a:effectLst>
              </a:rPr>
              <a:t>n </a:t>
            </a:r>
            <a:r>
              <a:rPr lang="en-US" sz="2800" b="1" dirty="0">
                <a:solidFill>
                  <a:schemeClr val="accent2">
                    <a:lumMod val="75000"/>
                  </a:schemeClr>
                </a:solidFill>
                <a:effectLst>
                  <a:outerShdw blurRad="38100" dist="38100" dir="2700000" algn="tl">
                    <a:srgbClr val="000000">
                      <a:alpha val="43137"/>
                    </a:srgbClr>
                  </a:outerShdw>
                </a:effectLst>
              </a:rPr>
              <a:t>t</a:t>
            </a:r>
            <a:r>
              <a:rPr lang="en-US" sz="2800" b="1" dirty="0" smtClean="0">
                <a:solidFill>
                  <a:schemeClr val="accent2">
                    <a:lumMod val="75000"/>
                  </a:schemeClr>
                </a:solidFill>
                <a:effectLst>
                  <a:outerShdw blurRad="38100" dist="38100" dir="2700000" algn="tl">
                    <a:srgbClr val="000000">
                      <a:alpha val="43137"/>
                    </a:srgbClr>
                  </a:outerShdw>
                </a:effectLst>
              </a:rPr>
              <a:t>he Media</a:t>
            </a:r>
            <a:endParaRPr lang="en-US" sz="2800" b="1" dirty="0">
              <a:solidFill>
                <a:schemeClr val="accent2">
                  <a:lumMod val="75000"/>
                </a:schemeClr>
              </a:solidFill>
              <a:effectLst>
                <a:outerShdw blurRad="38100" dist="38100" dir="2700000" algn="tl">
                  <a:srgbClr val="000000">
                    <a:alpha val="43137"/>
                  </a:srgbClr>
                </a:outerShdw>
              </a:effectLst>
            </a:endParaRPr>
          </a:p>
        </p:txBody>
      </p:sp>
      <p:sp>
        <p:nvSpPr>
          <p:cNvPr id="10" name="Rectangle 9"/>
          <p:cNvSpPr/>
          <p:nvPr/>
        </p:nvSpPr>
        <p:spPr>
          <a:xfrm>
            <a:off x="6300192" y="188640"/>
            <a:ext cx="2664296" cy="6480720"/>
          </a:xfrm>
          <a:prstGeom prst="rect">
            <a:avLst/>
          </a:prstGeom>
          <a:solidFill>
            <a:schemeClr val="accent2">
              <a:lumMod val="60000"/>
              <a:lumOff val="4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1" name="Picture 10" descr="50870476_640.jpg"/>
          <p:cNvPicPr>
            <a:picLocks noChangeAspect="1"/>
          </p:cNvPicPr>
          <p:nvPr/>
        </p:nvPicPr>
        <p:blipFill>
          <a:blip r:embed="rId3" cstate="print"/>
          <a:stretch>
            <a:fillRect/>
          </a:stretch>
        </p:blipFill>
        <p:spPr>
          <a:xfrm>
            <a:off x="6516216" y="404664"/>
            <a:ext cx="2290366" cy="2687960"/>
          </a:xfrm>
          <a:prstGeom prst="rect">
            <a:avLst/>
          </a:prstGeom>
        </p:spPr>
      </p:pic>
      <p:sp>
        <p:nvSpPr>
          <p:cNvPr id="13" name="Rectangle 12"/>
          <p:cNvSpPr/>
          <p:nvPr/>
        </p:nvSpPr>
        <p:spPr>
          <a:xfrm>
            <a:off x="179512" y="1456521"/>
            <a:ext cx="5940152" cy="5632311"/>
          </a:xfrm>
          <a:prstGeom prst="rect">
            <a:avLst/>
          </a:prstGeom>
          <a:noFill/>
        </p:spPr>
        <p:txBody>
          <a:bodyPr wrap="square" lIns="91440" tIns="45720" rIns="91440" bIns="45720">
            <a:spAutoFit/>
          </a:bodyPr>
          <a:lstStyle/>
          <a:p>
            <a:pPr algn="l" rtl="0"/>
            <a:r>
              <a:rPr lang="en-US" sz="2400" b="1" dirty="0" smtClean="0">
                <a:effectLst>
                  <a:outerShdw blurRad="38100" dist="38100" dir="2700000" algn="tl">
                    <a:srgbClr val="000000">
                      <a:alpha val="43137"/>
                    </a:srgbClr>
                  </a:outerShdw>
                </a:effectLst>
              </a:rPr>
              <a:t>66. We can use cultural and media events as opportunities to teach people about the illustrious character of the Prophet (peace be upon him)</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67. We can refrain from publishing or broadcasting anything that is contrary to his Sunnah.</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68. We can oppose the Western media and refute the misconceptions and false claims that they are propagating about our Prophet and our religion.</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
            </a:r>
            <a:br>
              <a:rPr lang="en-US" sz="2400" b="1" dirty="0" smtClean="0">
                <a:effectLst>
                  <a:outerShdw blurRad="38100" dist="38100" dir="2700000" algn="tl">
                    <a:srgbClr val="000000">
                      <a:alpha val="43137"/>
                    </a:srgbClr>
                  </a:outerShdw>
                </a:effectLst>
              </a:rPr>
            </a:br>
            <a:endParaRPr lang="en-US" sz="2400" b="1" dirty="0">
              <a:effectLst>
                <a:outerShdw blurRad="38100" dist="38100" dir="2700000" algn="tl">
                  <a:srgbClr val="000000">
                    <a:alpha val="43137"/>
                  </a:srgbClr>
                </a:outerShdw>
              </a:effectLst>
            </a:endParaRPr>
          </a:p>
        </p:txBody>
      </p:sp>
      <p:pic>
        <p:nvPicPr>
          <p:cNvPr id="14" name="Picture 13" descr="clear-your-doubts-about-islam-by-saheeh-international-4010411-225-1294149072000.jpg"/>
          <p:cNvPicPr>
            <a:picLocks noChangeAspect="1"/>
          </p:cNvPicPr>
          <p:nvPr/>
        </p:nvPicPr>
        <p:blipFill>
          <a:blip r:embed="rId4" cstate="print"/>
          <a:stretch>
            <a:fillRect/>
          </a:stretch>
        </p:blipFill>
        <p:spPr>
          <a:xfrm>
            <a:off x="6516216" y="3284984"/>
            <a:ext cx="2232248" cy="30963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6000"/>
            <a:lum/>
          </a:blip>
          <a:srcRect/>
          <a:stretch>
            <a:fillRect l="-17000" r="-17000"/>
          </a:stretch>
        </a:blipFill>
        <a:effectLst/>
      </p:bgPr>
    </p:bg>
    <p:spTree>
      <p:nvGrpSpPr>
        <p:cNvPr id="1" name=""/>
        <p:cNvGrpSpPr/>
        <p:nvPr/>
      </p:nvGrpSpPr>
      <p:grpSpPr>
        <a:xfrm>
          <a:off x="0" y="0"/>
          <a:ext cx="0" cy="0"/>
          <a:chOff x="0" y="0"/>
          <a:chExt cx="0" cy="0"/>
        </a:xfrm>
      </p:grpSpPr>
      <p:sp>
        <p:nvSpPr>
          <p:cNvPr id="8" name="Rectangle 7"/>
          <p:cNvSpPr/>
          <p:nvPr/>
        </p:nvSpPr>
        <p:spPr>
          <a:xfrm>
            <a:off x="179512" y="260648"/>
            <a:ext cx="5400600" cy="954107"/>
          </a:xfrm>
          <a:prstGeom prst="rect">
            <a:avLst/>
          </a:prstGeom>
          <a:solidFill>
            <a:schemeClr val="tx2">
              <a:lumMod val="20000"/>
              <a:lumOff val="80000"/>
              <a:alpha val="81000"/>
            </a:schemeClr>
          </a:solidFill>
        </p:spPr>
        <p:txBody>
          <a:bodyPr wrap="square" lIns="91440" tIns="45720" rIns="91440" bIns="45720">
            <a:spAutoFit/>
          </a:bodyPr>
          <a:lstStyle/>
          <a:p>
            <a:pPr algn="ctr"/>
            <a:r>
              <a:rPr lang="en-US" sz="2800" b="1" dirty="0" smtClean="0">
                <a:solidFill>
                  <a:schemeClr val="accent2">
                    <a:lumMod val="75000"/>
                  </a:schemeClr>
                </a:solidFill>
                <a:effectLst>
                  <a:outerShdw blurRad="38100" dist="38100" dir="2700000" algn="tl">
                    <a:srgbClr val="000000">
                      <a:alpha val="43137"/>
                    </a:srgbClr>
                  </a:outerShdw>
                </a:effectLst>
              </a:rPr>
              <a:t>Things We Can Do in the Cultural Sphere and </a:t>
            </a:r>
            <a:r>
              <a:rPr lang="en-US" sz="2800" b="1" dirty="0">
                <a:solidFill>
                  <a:schemeClr val="accent2">
                    <a:lumMod val="75000"/>
                  </a:schemeClr>
                </a:solidFill>
                <a:effectLst>
                  <a:outerShdw blurRad="38100" dist="38100" dir="2700000" algn="tl">
                    <a:srgbClr val="000000">
                      <a:alpha val="43137"/>
                    </a:srgbClr>
                  </a:outerShdw>
                </a:effectLst>
              </a:rPr>
              <a:t>i</a:t>
            </a:r>
            <a:r>
              <a:rPr lang="en-US" sz="2800" b="1" dirty="0" smtClean="0">
                <a:solidFill>
                  <a:schemeClr val="accent2">
                    <a:lumMod val="75000"/>
                  </a:schemeClr>
                </a:solidFill>
                <a:effectLst>
                  <a:outerShdw blurRad="38100" dist="38100" dir="2700000" algn="tl">
                    <a:srgbClr val="000000">
                      <a:alpha val="43137"/>
                    </a:srgbClr>
                  </a:outerShdw>
                </a:effectLst>
              </a:rPr>
              <a:t>n </a:t>
            </a:r>
            <a:r>
              <a:rPr lang="en-US" sz="2800" b="1" dirty="0">
                <a:solidFill>
                  <a:schemeClr val="accent2">
                    <a:lumMod val="75000"/>
                  </a:schemeClr>
                </a:solidFill>
                <a:effectLst>
                  <a:outerShdw blurRad="38100" dist="38100" dir="2700000" algn="tl">
                    <a:srgbClr val="000000">
                      <a:alpha val="43137"/>
                    </a:srgbClr>
                  </a:outerShdw>
                </a:effectLst>
              </a:rPr>
              <a:t>t</a:t>
            </a:r>
            <a:r>
              <a:rPr lang="en-US" sz="2800" b="1" dirty="0" smtClean="0">
                <a:solidFill>
                  <a:schemeClr val="accent2">
                    <a:lumMod val="75000"/>
                  </a:schemeClr>
                </a:solidFill>
                <a:effectLst>
                  <a:outerShdw blurRad="38100" dist="38100" dir="2700000" algn="tl">
                    <a:srgbClr val="000000">
                      <a:alpha val="43137"/>
                    </a:srgbClr>
                  </a:outerShdw>
                </a:effectLst>
              </a:rPr>
              <a:t>he Media </a:t>
            </a:r>
            <a:r>
              <a:rPr lang="en-US" sz="1600" b="1" dirty="0" smtClean="0">
                <a:solidFill>
                  <a:schemeClr val="accent2">
                    <a:lumMod val="75000"/>
                  </a:schemeClr>
                </a:solidFill>
                <a:effectLst>
                  <a:outerShdw blurRad="38100" dist="38100" dir="2700000" algn="tl">
                    <a:srgbClr val="000000">
                      <a:alpha val="43137"/>
                    </a:srgbClr>
                  </a:outerShdw>
                </a:effectLst>
              </a:rPr>
              <a:t>(cont.)</a:t>
            </a:r>
            <a:endParaRPr lang="en-US" sz="2800" b="1" dirty="0">
              <a:solidFill>
                <a:schemeClr val="accent2">
                  <a:lumMod val="75000"/>
                </a:schemeClr>
              </a:solidFill>
              <a:effectLst>
                <a:outerShdw blurRad="38100" dist="38100" dir="2700000" algn="tl">
                  <a:srgbClr val="000000">
                    <a:alpha val="43137"/>
                  </a:srgbClr>
                </a:outerShdw>
              </a:effectLst>
            </a:endParaRPr>
          </a:p>
        </p:txBody>
      </p:sp>
      <p:sp>
        <p:nvSpPr>
          <p:cNvPr id="10" name="Rectangle 9"/>
          <p:cNvSpPr/>
          <p:nvPr/>
        </p:nvSpPr>
        <p:spPr>
          <a:xfrm>
            <a:off x="6300192" y="188640"/>
            <a:ext cx="2664296" cy="6480720"/>
          </a:xfrm>
          <a:prstGeom prst="rect">
            <a:avLst/>
          </a:prstGeom>
          <a:solidFill>
            <a:schemeClr val="accent2">
              <a:lumMod val="60000"/>
              <a:lumOff val="4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1" name="Picture 10" descr="50870476_640.jpg"/>
          <p:cNvPicPr>
            <a:picLocks noChangeAspect="1"/>
          </p:cNvPicPr>
          <p:nvPr/>
        </p:nvPicPr>
        <p:blipFill>
          <a:blip r:embed="rId3" cstate="print"/>
          <a:stretch>
            <a:fillRect/>
          </a:stretch>
        </p:blipFill>
        <p:spPr>
          <a:xfrm>
            <a:off x="6516216" y="404664"/>
            <a:ext cx="2290366" cy="2687960"/>
          </a:xfrm>
          <a:prstGeom prst="rect">
            <a:avLst/>
          </a:prstGeom>
        </p:spPr>
      </p:pic>
      <p:sp>
        <p:nvSpPr>
          <p:cNvPr id="13" name="Rectangle 12"/>
          <p:cNvSpPr/>
          <p:nvPr/>
        </p:nvSpPr>
        <p:spPr>
          <a:xfrm>
            <a:off x="179512" y="1268760"/>
            <a:ext cx="5940152" cy="5632311"/>
          </a:xfrm>
          <a:prstGeom prst="rect">
            <a:avLst/>
          </a:prstGeom>
          <a:noFill/>
        </p:spPr>
        <p:txBody>
          <a:bodyPr wrap="square" lIns="91440" tIns="45720" rIns="91440" bIns="45720">
            <a:spAutoFit/>
          </a:bodyPr>
          <a:lstStyle/>
          <a:p>
            <a:pPr algn="l" rtl="0"/>
            <a:r>
              <a:rPr lang="en-US" sz="2400" b="1" dirty="0" smtClean="0">
                <a:effectLst>
                  <a:outerShdw blurRad="38100" dist="38100" dir="2700000" algn="tl">
                    <a:srgbClr val="000000">
                      <a:alpha val="43137"/>
                    </a:srgbClr>
                  </a:outerShdw>
                </a:effectLst>
              </a:rPr>
              <a:t>69. We can host press conferences and cultural events with moderate non-Muslim thinkers where we can openly discuss the Prophet (peace e upon him) and his message.</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70. We can publish and disseminate what objective non-Muslim thinkers have said about the prophet (peace be upon him).</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71. We can hold conventions and conferences to discuss the life and methodology of the Prophet (peace be upon him) and to demonstrate how that methodology is suitable for all places and times.</a:t>
            </a:r>
            <a:endParaRPr lang="en-US" sz="2400" b="1" dirty="0">
              <a:effectLst>
                <a:outerShdw blurRad="38100" dist="38100" dir="2700000" algn="tl">
                  <a:srgbClr val="000000">
                    <a:alpha val="43137"/>
                  </a:srgbClr>
                </a:outerShdw>
              </a:effectLst>
            </a:endParaRPr>
          </a:p>
        </p:txBody>
      </p:sp>
      <p:pic>
        <p:nvPicPr>
          <p:cNvPr id="7" name="Picture 6" descr="C61-IslamicEduGradesSide-3D.jpg"/>
          <p:cNvPicPr>
            <a:picLocks noChangeAspect="1"/>
          </p:cNvPicPr>
          <p:nvPr/>
        </p:nvPicPr>
        <p:blipFill>
          <a:blip r:embed="rId4" cstate="print"/>
          <a:stretch>
            <a:fillRect/>
          </a:stretch>
        </p:blipFill>
        <p:spPr>
          <a:xfrm>
            <a:off x="6516216" y="3212976"/>
            <a:ext cx="2286000" cy="33421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331640" y="0"/>
            <a:ext cx="6552728" cy="7017306"/>
          </a:xfrm>
          <a:prstGeom prst="rect">
            <a:avLst/>
          </a:prstGeom>
          <a:solidFill>
            <a:schemeClr val="bg1">
              <a:lumMod val="85000"/>
              <a:alpha val="92000"/>
            </a:schemeClr>
          </a:solidFill>
        </p:spPr>
        <p:txBody>
          <a:bodyPr wrap="square" rtlCol="1">
            <a:spAutoFit/>
          </a:bodyPr>
          <a:lstStyle/>
          <a:p>
            <a:pPr algn="l" rtl="0"/>
            <a:endParaRPr lang="en-US" dirty="0" smtClean="0">
              <a:solidFill>
                <a:schemeClr val="bg2">
                  <a:lumMod val="10000"/>
                </a:schemeClr>
              </a:solidFill>
            </a:endParaRPr>
          </a:p>
          <a:p>
            <a:pPr algn="l" rtl="0"/>
            <a:endParaRPr lang="en-US" dirty="0">
              <a:solidFill>
                <a:schemeClr val="bg2">
                  <a:lumMod val="10000"/>
                </a:schemeClr>
              </a:solidFill>
            </a:endParaRPr>
          </a:p>
          <a:p>
            <a:pPr algn="l" rtl="0"/>
            <a:endParaRPr lang="en-US" dirty="0" smtClean="0">
              <a:solidFill>
                <a:schemeClr val="bg2">
                  <a:lumMod val="10000"/>
                </a:schemeClr>
              </a:solidFill>
            </a:endParaRPr>
          </a:p>
          <a:p>
            <a:pPr algn="l" rtl="0"/>
            <a:endParaRPr lang="en-US" dirty="0">
              <a:solidFill>
                <a:schemeClr val="bg2">
                  <a:lumMod val="10000"/>
                </a:schemeClr>
              </a:solidFill>
            </a:endParaRPr>
          </a:p>
          <a:p>
            <a:pPr algn="l" rtl="0"/>
            <a:endParaRPr lang="en-US" dirty="0" smtClean="0">
              <a:solidFill>
                <a:schemeClr val="bg2">
                  <a:lumMod val="10000"/>
                </a:schemeClr>
              </a:solidFill>
            </a:endParaRPr>
          </a:p>
          <a:p>
            <a:pPr algn="l" rtl="0"/>
            <a:endParaRPr lang="en-US" dirty="0">
              <a:solidFill>
                <a:schemeClr val="bg2">
                  <a:lumMod val="10000"/>
                </a:schemeClr>
              </a:solidFill>
            </a:endParaRPr>
          </a:p>
          <a:p>
            <a:pPr algn="l" rtl="0"/>
            <a:endParaRPr lang="en-US" dirty="0" smtClean="0">
              <a:solidFill>
                <a:schemeClr val="bg2">
                  <a:lumMod val="10000"/>
                </a:schemeClr>
              </a:solidFill>
            </a:endParaRPr>
          </a:p>
          <a:p>
            <a:pPr algn="l" rtl="0"/>
            <a:endParaRPr lang="en-US" dirty="0">
              <a:solidFill>
                <a:schemeClr val="bg2">
                  <a:lumMod val="10000"/>
                </a:schemeClr>
              </a:solidFill>
            </a:endParaRPr>
          </a:p>
          <a:p>
            <a:pPr algn="l" rtl="0"/>
            <a:endParaRPr lang="en-US" dirty="0" smtClean="0">
              <a:solidFill>
                <a:schemeClr val="bg2">
                  <a:lumMod val="10000"/>
                </a:schemeClr>
              </a:solidFill>
            </a:endParaRPr>
          </a:p>
          <a:p>
            <a:pPr algn="l" rtl="0"/>
            <a:endParaRPr lang="en-US" dirty="0">
              <a:solidFill>
                <a:schemeClr val="bg2">
                  <a:lumMod val="10000"/>
                </a:schemeClr>
              </a:solidFill>
            </a:endParaRPr>
          </a:p>
          <a:p>
            <a:pPr algn="l" rtl="0"/>
            <a:endParaRPr lang="en-US" dirty="0" smtClean="0">
              <a:solidFill>
                <a:schemeClr val="bg2">
                  <a:lumMod val="10000"/>
                </a:schemeClr>
              </a:solidFill>
            </a:endParaRPr>
          </a:p>
          <a:p>
            <a:pPr algn="l" rtl="0"/>
            <a:endParaRPr lang="en-US" dirty="0">
              <a:solidFill>
                <a:schemeClr val="bg2">
                  <a:lumMod val="10000"/>
                </a:schemeClr>
              </a:solidFill>
            </a:endParaRPr>
          </a:p>
          <a:p>
            <a:pPr algn="l" rtl="0"/>
            <a:endParaRPr lang="en-US" dirty="0" smtClean="0">
              <a:solidFill>
                <a:schemeClr val="bg2">
                  <a:lumMod val="10000"/>
                </a:schemeClr>
              </a:solidFill>
            </a:endParaRPr>
          </a:p>
          <a:p>
            <a:pPr algn="l" rtl="0"/>
            <a:endParaRPr lang="en-US" dirty="0">
              <a:solidFill>
                <a:schemeClr val="bg2">
                  <a:lumMod val="10000"/>
                </a:schemeClr>
              </a:solidFill>
            </a:endParaRPr>
          </a:p>
          <a:p>
            <a:pPr algn="l" rtl="0"/>
            <a:endParaRPr lang="en-US" dirty="0" smtClean="0">
              <a:solidFill>
                <a:schemeClr val="bg2">
                  <a:lumMod val="10000"/>
                </a:schemeClr>
              </a:solidFill>
            </a:endParaRPr>
          </a:p>
          <a:p>
            <a:pPr algn="l" rtl="0"/>
            <a:endParaRPr lang="en-US" dirty="0">
              <a:solidFill>
                <a:schemeClr val="bg2">
                  <a:lumMod val="10000"/>
                </a:schemeClr>
              </a:solidFill>
            </a:endParaRPr>
          </a:p>
          <a:p>
            <a:pPr algn="l" rtl="0"/>
            <a:endParaRPr lang="en-US" dirty="0" smtClean="0">
              <a:solidFill>
                <a:schemeClr val="bg2">
                  <a:lumMod val="10000"/>
                </a:schemeClr>
              </a:solidFill>
            </a:endParaRPr>
          </a:p>
          <a:p>
            <a:pPr algn="l" rtl="0"/>
            <a:endParaRPr lang="en-US" dirty="0">
              <a:solidFill>
                <a:schemeClr val="bg2">
                  <a:lumMod val="10000"/>
                </a:schemeClr>
              </a:solidFill>
            </a:endParaRPr>
          </a:p>
          <a:p>
            <a:pPr algn="l" rtl="0"/>
            <a:endParaRPr lang="en-US" dirty="0" smtClean="0">
              <a:solidFill>
                <a:schemeClr val="bg2">
                  <a:lumMod val="10000"/>
                </a:schemeClr>
              </a:solidFill>
            </a:endParaRPr>
          </a:p>
          <a:p>
            <a:pPr algn="l" rtl="0"/>
            <a:endParaRPr lang="en-US" dirty="0">
              <a:solidFill>
                <a:schemeClr val="bg2">
                  <a:lumMod val="10000"/>
                </a:schemeClr>
              </a:solidFill>
            </a:endParaRPr>
          </a:p>
          <a:p>
            <a:pPr algn="l" rtl="0"/>
            <a:endParaRPr lang="en-US" dirty="0" smtClean="0">
              <a:solidFill>
                <a:schemeClr val="bg2">
                  <a:lumMod val="10000"/>
                </a:schemeClr>
              </a:solidFill>
            </a:endParaRPr>
          </a:p>
          <a:p>
            <a:pPr algn="l" rtl="0"/>
            <a:endParaRPr lang="en-US" dirty="0">
              <a:solidFill>
                <a:schemeClr val="bg2">
                  <a:lumMod val="10000"/>
                </a:schemeClr>
              </a:solidFill>
            </a:endParaRPr>
          </a:p>
          <a:p>
            <a:pPr algn="l" rtl="0"/>
            <a:endParaRPr lang="en-US" dirty="0" smtClean="0">
              <a:solidFill>
                <a:schemeClr val="bg2">
                  <a:lumMod val="10000"/>
                </a:schemeClr>
              </a:solidFill>
            </a:endParaRPr>
          </a:p>
          <a:p>
            <a:pPr algn="l" rtl="0"/>
            <a:endParaRPr lang="en-US" dirty="0">
              <a:solidFill>
                <a:schemeClr val="bg2">
                  <a:lumMod val="10000"/>
                </a:schemeClr>
              </a:solidFill>
            </a:endParaRPr>
          </a:p>
          <a:p>
            <a:pPr algn="l" rtl="0"/>
            <a:endParaRPr lang="en-US" dirty="0" smtClean="0">
              <a:solidFill>
                <a:schemeClr val="bg2">
                  <a:lumMod val="10000"/>
                </a:schemeClr>
              </a:solidFill>
            </a:endParaRPr>
          </a:p>
        </p:txBody>
      </p:sp>
      <p:sp>
        <p:nvSpPr>
          <p:cNvPr id="8" name="Rectangle 7"/>
          <p:cNvSpPr/>
          <p:nvPr/>
        </p:nvSpPr>
        <p:spPr>
          <a:xfrm>
            <a:off x="1331640" y="0"/>
            <a:ext cx="6552728" cy="1200329"/>
          </a:xfrm>
          <a:prstGeom prst="rect">
            <a:avLst/>
          </a:prstGeom>
          <a:solidFill>
            <a:schemeClr val="bg2">
              <a:lumMod val="50000"/>
              <a:alpha val="63000"/>
            </a:schemeClr>
          </a:solidFill>
          <a:effectLst>
            <a:outerShdw blurRad="215900" dir="21540000" algn="ctr" rotWithShape="0">
              <a:srgbClr val="000000">
                <a:alpha val="68000"/>
              </a:srgbClr>
            </a:outerShdw>
          </a:effectLst>
        </p:spPr>
        <p:txBody>
          <a:bodyPr wrap="square" lIns="91440" tIns="45720" rIns="91440" bIns="45720">
            <a:spAutoFit/>
          </a:bodyPr>
          <a:lstStyle/>
          <a:p>
            <a:pPr algn="ctr" rtl="0"/>
            <a:r>
              <a:rPr lang="en-US" sz="2400" b="1" dirty="0" smtClean="0">
                <a:solidFill>
                  <a:schemeClr val="bg1"/>
                </a:solidFill>
                <a:effectLst>
                  <a:outerShdw blurRad="38100" dist="38100" dir="2700000" algn="tl">
                    <a:srgbClr val="000000">
                      <a:alpha val="43137"/>
                    </a:srgbClr>
                  </a:outerShdw>
                </a:effectLst>
                <a:latin typeface="Rockwell" pitchFamily="18" charset="0"/>
              </a:rPr>
              <a:t>We can only fully realize the meaning of the second half of the testimony by cultivating in our hearts the following:</a:t>
            </a:r>
            <a:endParaRPr lang="en-US" sz="2400" b="1" cap="none" spc="0" dirty="0">
              <a:ln w="17780" cmpd="sng">
                <a:solidFill>
                  <a:srgbClr val="FFFFFF"/>
                </a:solidFill>
                <a:prstDash val="solid"/>
                <a:miter lim="800000"/>
              </a:ln>
              <a:solidFill>
                <a:schemeClr val="bg1"/>
              </a:solidFill>
              <a:effectLst>
                <a:outerShdw blurRad="38100" dist="38100" dir="2700000" algn="tl">
                  <a:srgbClr val="000000">
                    <a:alpha val="43137"/>
                  </a:srgbClr>
                </a:outerShdw>
              </a:effectLst>
              <a:latin typeface="Rockwell" pitchFamily="18" charset="0"/>
            </a:endParaRPr>
          </a:p>
        </p:txBody>
      </p:sp>
      <p:sp>
        <p:nvSpPr>
          <p:cNvPr id="9" name="TextBox 8"/>
          <p:cNvSpPr txBox="1"/>
          <p:nvPr/>
        </p:nvSpPr>
        <p:spPr>
          <a:xfrm>
            <a:off x="1331640" y="1458650"/>
            <a:ext cx="6552728" cy="1754326"/>
          </a:xfrm>
          <a:prstGeom prst="rect">
            <a:avLst/>
          </a:prstGeom>
          <a:noFill/>
        </p:spPr>
        <p:txBody>
          <a:bodyPr wrap="square" rtlCol="1">
            <a:spAutoFit/>
          </a:bodyPr>
          <a:lstStyle/>
          <a:p>
            <a:pPr algn="l"/>
            <a:r>
              <a:rPr lang="en-US" dirty="0" smtClean="0">
                <a:solidFill>
                  <a:schemeClr val="bg2">
                    <a:lumMod val="10000"/>
                  </a:schemeClr>
                </a:solidFill>
                <a:effectLst>
                  <a:outerShdw blurRad="38100" dist="38100" dir="2700000" algn="tl">
                    <a:srgbClr val="000000">
                      <a:alpha val="43137"/>
                    </a:srgbClr>
                  </a:outerShdw>
                </a:effectLst>
                <a:latin typeface="Rockwell" pitchFamily="18" charset="0"/>
              </a:rPr>
              <a:t>1. Belief in everything the Prophet (peace be upon him) has told us. We must believe, first and foremost, that Muhammad (peace be upon him) is the Messenger of Allah sent to all humanity to convey to them what Allah revealed to him of the Qur’ân and Sunnah. This is the religion of Islam, and Allah will accept from his servants no other religion.</a:t>
            </a:r>
          </a:p>
        </p:txBody>
      </p:sp>
      <p:sp>
        <p:nvSpPr>
          <p:cNvPr id="10" name="TextBox 9"/>
          <p:cNvSpPr txBox="1"/>
          <p:nvPr/>
        </p:nvSpPr>
        <p:spPr>
          <a:xfrm>
            <a:off x="1331640" y="3356992"/>
            <a:ext cx="6552728" cy="1200329"/>
          </a:xfrm>
          <a:prstGeom prst="rect">
            <a:avLst/>
          </a:prstGeom>
          <a:noFill/>
        </p:spPr>
        <p:txBody>
          <a:bodyPr wrap="square" rtlCol="1">
            <a:spAutoFit/>
          </a:bodyPr>
          <a:lstStyle/>
          <a:p>
            <a:pPr algn="l" rtl="0"/>
            <a:r>
              <a:rPr lang="en-US" b="1" dirty="0" smtClean="0">
                <a:solidFill>
                  <a:schemeClr val="bg2">
                    <a:lumMod val="10000"/>
                  </a:schemeClr>
                </a:solidFill>
                <a:effectLst>
                  <a:outerShdw blurRad="38100" dist="38100" dir="2700000" algn="tl">
                    <a:srgbClr val="000000">
                      <a:alpha val="43137"/>
                    </a:srgbClr>
                  </a:outerShdw>
                </a:effectLst>
                <a:latin typeface="Rockwell" pitchFamily="18" charset="0"/>
              </a:rPr>
              <a:t>2. Obedience to his commands with full acceptance and submission. We must adhere to his Sunnah and emulate his most excellent example and eschew everything to the contrary.</a:t>
            </a:r>
            <a:endParaRPr lang="ar-SA" b="1" dirty="0">
              <a:solidFill>
                <a:schemeClr val="bg2">
                  <a:lumMod val="10000"/>
                </a:schemeClr>
              </a:solidFill>
              <a:effectLst>
                <a:outerShdw blurRad="38100" dist="38100" dir="2700000" algn="tl">
                  <a:srgbClr val="000000">
                    <a:alpha val="43137"/>
                  </a:srgbClr>
                </a:outerShdw>
              </a:effectLst>
              <a:latin typeface="Rockwell" pitchFamily="18" charset="0"/>
            </a:endParaRPr>
          </a:p>
        </p:txBody>
      </p:sp>
      <p:sp>
        <p:nvSpPr>
          <p:cNvPr id="11" name="TextBox 10"/>
          <p:cNvSpPr txBox="1"/>
          <p:nvPr/>
        </p:nvSpPr>
        <p:spPr>
          <a:xfrm>
            <a:off x="1331640" y="4771018"/>
            <a:ext cx="6552728" cy="1754326"/>
          </a:xfrm>
          <a:prstGeom prst="rect">
            <a:avLst/>
          </a:prstGeom>
          <a:noFill/>
        </p:spPr>
        <p:txBody>
          <a:bodyPr wrap="square" rtlCol="1">
            <a:spAutoFit/>
          </a:bodyPr>
          <a:lstStyle/>
          <a:p>
            <a:pPr algn="l" rtl="0"/>
            <a:r>
              <a:rPr lang="en-US" dirty="0" smtClean="0">
                <a:solidFill>
                  <a:schemeClr val="bg2">
                    <a:lumMod val="10000"/>
                  </a:schemeClr>
                </a:solidFill>
                <a:effectLst>
                  <a:outerShdw blurRad="38100" dist="38100" dir="2700000" algn="tl">
                    <a:srgbClr val="000000">
                      <a:alpha val="43137"/>
                    </a:srgbClr>
                  </a:outerShdw>
                </a:effectLst>
                <a:latin typeface="Rockwell" pitchFamily="18" charset="0"/>
              </a:rPr>
              <a:t>3.  Love for the Prophet (peace be upon him). We must love our Prophet (peace be upon him) more than we love anyone else, even our own parents and children. In this way, we will show him the respect and deference that he deserves and we will be inspired to do what we must to support and defend him.</a:t>
            </a:r>
            <a:endParaRPr lang="ar-SA" dirty="0">
              <a:solidFill>
                <a:schemeClr val="bg2">
                  <a:lumMod val="10000"/>
                </a:schemeClr>
              </a:solidFill>
              <a:effectLst>
                <a:outerShdw blurRad="38100" dist="38100" dir="2700000" algn="tl">
                  <a:srgbClr val="000000">
                    <a:alpha val="43137"/>
                  </a:srgbClr>
                </a:outerShdw>
              </a:effectLst>
              <a:latin typeface="Rockwell"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8">
                                            <p:txEl>
                                              <p:pRg st="0" end="0"/>
                                            </p:txEl>
                                          </p:spTgt>
                                        </p:tgtEl>
                                      </p:cBhvr>
                                    </p:animEffect>
                                    <p:animScale>
                                      <p:cBhvr>
                                        <p:cTn id="7" dur="250" autoRev="1" fill="hold"/>
                                        <p:tgtEl>
                                          <p:spTgt spid="8">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Righ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trips(downRigh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6000"/>
            <a:lum/>
          </a:blip>
          <a:srcRect/>
          <a:stretch>
            <a:fillRect l="-17000" r="-17000"/>
          </a:stretch>
        </a:blipFill>
        <a:effectLst/>
      </p:bgPr>
    </p:bg>
    <p:spTree>
      <p:nvGrpSpPr>
        <p:cNvPr id="1" name=""/>
        <p:cNvGrpSpPr/>
        <p:nvPr/>
      </p:nvGrpSpPr>
      <p:grpSpPr>
        <a:xfrm>
          <a:off x="0" y="0"/>
          <a:ext cx="0" cy="0"/>
          <a:chOff x="0" y="0"/>
          <a:chExt cx="0" cy="0"/>
        </a:xfrm>
      </p:grpSpPr>
      <p:sp>
        <p:nvSpPr>
          <p:cNvPr id="8" name="Rectangle 7"/>
          <p:cNvSpPr/>
          <p:nvPr/>
        </p:nvSpPr>
        <p:spPr>
          <a:xfrm>
            <a:off x="179512" y="260648"/>
            <a:ext cx="5400600" cy="954107"/>
          </a:xfrm>
          <a:prstGeom prst="rect">
            <a:avLst/>
          </a:prstGeom>
          <a:solidFill>
            <a:schemeClr val="tx2">
              <a:lumMod val="20000"/>
              <a:lumOff val="80000"/>
              <a:alpha val="81000"/>
            </a:schemeClr>
          </a:solidFill>
        </p:spPr>
        <p:txBody>
          <a:bodyPr wrap="square" lIns="91440" tIns="45720" rIns="91440" bIns="45720">
            <a:spAutoFit/>
          </a:bodyPr>
          <a:lstStyle/>
          <a:p>
            <a:pPr algn="ctr"/>
            <a:r>
              <a:rPr lang="en-US" sz="2800" b="1" dirty="0" smtClean="0">
                <a:solidFill>
                  <a:schemeClr val="accent2">
                    <a:lumMod val="75000"/>
                  </a:schemeClr>
                </a:solidFill>
                <a:effectLst>
                  <a:outerShdw blurRad="38100" dist="38100" dir="2700000" algn="tl">
                    <a:srgbClr val="000000">
                      <a:alpha val="43137"/>
                    </a:srgbClr>
                  </a:outerShdw>
                </a:effectLst>
              </a:rPr>
              <a:t>Things We Can Do in the Cultural Sphere and </a:t>
            </a:r>
            <a:r>
              <a:rPr lang="en-US" sz="2800" b="1" dirty="0">
                <a:solidFill>
                  <a:schemeClr val="accent2">
                    <a:lumMod val="75000"/>
                  </a:schemeClr>
                </a:solidFill>
                <a:effectLst>
                  <a:outerShdw blurRad="38100" dist="38100" dir="2700000" algn="tl">
                    <a:srgbClr val="000000">
                      <a:alpha val="43137"/>
                    </a:srgbClr>
                  </a:outerShdw>
                </a:effectLst>
              </a:rPr>
              <a:t>i</a:t>
            </a:r>
            <a:r>
              <a:rPr lang="en-US" sz="2800" b="1" dirty="0" smtClean="0">
                <a:solidFill>
                  <a:schemeClr val="accent2">
                    <a:lumMod val="75000"/>
                  </a:schemeClr>
                </a:solidFill>
                <a:effectLst>
                  <a:outerShdw blurRad="38100" dist="38100" dir="2700000" algn="tl">
                    <a:srgbClr val="000000">
                      <a:alpha val="43137"/>
                    </a:srgbClr>
                  </a:outerShdw>
                </a:effectLst>
              </a:rPr>
              <a:t>n </a:t>
            </a:r>
            <a:r>
              <a:rPr lang="en-US" sz="2800" b="1" dirty="0">
                <a:solidFill>
                  <a:schemeClr val="accent2">
                    <a:lumMod val="75000"/>
                  </a:schemeClr>
                </a:solidFill>
                <a:effectLst>
                  <a:outerShdw blurRad="38100" dist="38100" dir="2700000" algn="tl">
                    <a:srgbClr val="000000">
                      <a:alpha val="43137"/>
                    </a:srgbClr>
                  </a:outerShdw>
                </a:effectLst>
              </a:rPr>
              <a:t>t</a:t>
            </a:r>
            <a:r>
              <a:rPr lang="en-US" sz="2800" b="1" dirty="0" smtClean="0">
                <a:solidFill>
                  <a:schemeClr val="accent2">
                    <a:lumMod val="75000"/>
                  </a:schemeClr>
                </a:solidFill>
                <a:effectLst>
                  <a:outerShdw blurRad="38100" dist="38100" dir="2700000" algn="tl">
                    <a:srgbClr val="000000">
                      <a:alpha val="43137"/>
                    </a:srgbClr>
                  </a:outerShdw>
                </a:effectLst>
              </a:rPr>
              <a:t>he Media </a:t>
            </a:r>
            <a:r>
              <a:rPr lang="en-US" sz="1600" b="1" dirty="0" smtClean="0">
                <a:solidFill>
                  <a:schemeClr val="accent2">
                    <a:lumMod val="75000"/>
                  </a:schemeClr>
                </a:solidFill>
                <a:effectLst>
                  <a:outerShdw blurRad="38100" dist="38100" dir="2700000" algn="tl">
                    <a:srgbClr val="000000">
                      <a:alpha val="43137"/>
                    </a:srgbClr>
                  </a:outerShdw>
                </a:effectLst>
              </a:rPr>
              <a:t>(cont.)</a:t>
            </a:r>
            <a:endParaRPr lang="en-US" sz="2800" b="1" dirty="0">
              <a:solidFill>
                <a:schemeClr val="accent2">
                  <a:lumMod val="75000"/>
                </a:schemeClr>
              </a:solidFill>
              <a:effectLst>
                <a:outerShdw blurRad="38100" dist="38100" dir="2700000" algn="tl">
                  <a:srgbClr val="000000">
                    <a:alpha val="43137"/>
                  </a:srgbClr>
                </a:outerShdw>
              </a:effectLst>
            </a:endParaRPr>
          </a:p>
        </p:txBody>
      </p:sp>
      <p:sp>
        <p:nvSpPr>
          <p:cNvPr id="10" name="Rectangle 9"/>
          <p:cNvSpPr/>
          <p:nvPr/>
        </p:nvSpPr>
        <p:spPr>
          <a:xfrm>
            <a:off x="6300192" y="188640"/>
            <a:ext cx="2664296" cy="6480720"/>
          </a:xfrm>
          <a:prstGeom prst="rect">
            <a:avLst/>
          </a:prstGeom>
          <a:solidFill>
            <a:schemeClr val="accent2">
              <a:lumMod val="60000"/>
              <a:lumOff val="4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1" name="Picture 10" descr="50870476_640.jpg"/>
          <p:cNvPicPr>
            <a:picLocks noChangeAspect="1"/>
          </p:cNvPicPr>
          <p:nvPr/>
        </p:nvPicPr>
        <p:blipFill>
          <a:blip r:embed="rId3" cstate="print"/>
          <a:stretch>
            <a:fillRect/>
          </a:stretch>
        </p:blipFill>
        <p:spPr>
          <a:xfrm>
            <a:off x="6516216" y="404664"/>
            <a:ext cx="2290366" cy="2687960"/>
          </a:xfrm>
          <a:prstGeom prst="rect">
            <a:avLst/>
          </a:prstGeom>
        </p:spPr>
      </p:pic>
      <p:sp>
        <p:nvSpPr>
          <p:cNvPr id="13" name="Rectangle 12"/>
          <p:cNvSpPr/>
          <p:nvPr/>
        </p:nvSpPr>
        <p:spPr>
          <a:xfrm>
            <a:off x="179512" y="1484784"/>
            <a:ext cx="5940152" cy="5139869"/>
          </a:xfrm>
          <a:prstGeom prst="rect">
            <a:avLst/>
          </a:prstGeom>
          <a:noFill/>
        </p:spPr>
        <p:txBody>
          <a:bodyPr wrap="square" lIns="91440" tIns="45720" rIns="91440" bIns="45720">
            <a:spAutoFit/>
          </a:bodyPr>
          <a:lstStyle/>
          <a:p>
            <a:pPr algn="l" rtl="0"/>
            <a:r>
              <a:rPr lang="en-US" sz="2400" b="1" dirty="0" smtClean="0">
                <a:effectLst>
                  <a:outerShdw blurRad="38100" dist="38100" dir="2700000" algn="tl">
                    <a:srgbClr val="000000">
                      <a:alpha val="43137"/>
                    </a:srgbClr>
                  </a:outerShdw>
                </a:effectLst>
              </a:rPr>
              <a:t>72. We can air televised competitions where contestants can earn prizes by demonstrating their knowledge of the Prophet’s life.</a:t>
            </a:r>
            <a:br>
              <a:rPr lang="en-US" sz="2400" b="1" dirty="0" smtClean="0">
                <a:effectLst>
                  <a:outerShdw blurRad="38100" dist="38100" dir="2700000" algn="tl">
                    <a:srgbClr val="000000">
                      <a:alpha val="43137"/>
                    </a:srgbClr>
                  </a:outerShdw>
                </a:effectLst>
              </a:rPr>
            </a:br>
            <a:r>
              <a:rPr lang="en-US" sz="800" b="1" dirty="0" smtClean="0">
                <a:effectLst>
                  <a:outerShdw blurRad="38100" dist="38100" dir="2700000" algn="tl">
                    <a:srgbClr val="000000">
                      <a:alpha val="43137"/>
                    </a:srgbClr>
                  </a:outerShdw>
                </a:effectLst>
              </a:rPr>
              <a:t> </a:t>
            </a:r>
            <a:r>
              <a:rPr lang="en-US" sz="2400" b="1" dirty="0" smtClean="0">
                <a:effectLst>
                  <a:outerShdw blurRad="38100" dist="38100" dir="2700000" algn="tl">
                    <a:srgbClr val="000000">
                      <a:alpha val="43137"/>
                    </a:srgbClr>
                  </a:outerShdw>
                </a:effectLst>
              </a:rPr>
              <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73. We can write and publish articles, stories, and pamphlets about the Prophet (peace be upon him).</a:t>
            </a:r>
            <a:br>
              <a:rPr lang="en-US" sz="2400" b="1" dirty="0" smtClean="0">
                <a:effectLst>
                  <a:outerShdw blurRad="38100" dist="38100" dir="2700000" algn="tl">
                    <a:srgbClr val="000000">
                      <a:alpha val="43137"/>
                    </a:srgbClr>
                  </a:outerShdw>
                </a:effectLst>
              </a:rPr>
            </a:br>
            <a:r>
              <a:rPr lang="en-US" sz="800" b="1" dirty="0" smtClean="0">
                <a:effectLst>
                  <a:outerShdw blurRad="38100" dist="38100" dir="2700000" algn="tl">
                    <a:srgbClr val="000000">
                      <a:alpha val="43137"/>
                    </a:srgbClr>
                  </a:outerShdw>
                </a:effectLst>
              </a:rPr>
              <a:t> </a:t>
            </a:r>
            <a:r>
              <a:rPr lang="en-US" sz="2400" b="1" dirty="0" smtClean="0">
                <a:effectLst>
                  <a:outerShdw blurRad="38100" dist="38100" dir="2700000" algn="tl">
                    <a:srgbClr val="000000">
                      <a:alpha val="43137"/>
                    </a:srgbClr>
                  </a:outerShdw>
                </a:effectLst>
              </a:rPr>
              <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74. We can petition the editorial boards of newspapers and magazines to provide a regular feature that highlights verses of the Qur’ân and </a:t>
            </a:r>
            <a:r>
              <a:rPr lang="en-US" sz="2400" b="1" dirty="0" err="1" smtClean="0">
                <a:effectLst>
                  <a:outerShdw blurRad="38100" dist="38100" dir="2700000" algn="tl">
                    <a:srgbClr val="000000">
                      <a:alpha val="43137"/>
                    </a:srgbClr>
                  </a:outerShdw>
                </a:effectLst>
              </a:rPr>
              <a:t>hadîth</a:t>
            </a:r>
            <a:r>
              <a:rPr lang="en-US" sz="2400" b="1" dirty="0" smtClean="0">
                <a:effectLst>
                  <a:outerShdw blurRad="38100" dist="38100" dir="2700000" algn="tl">
                    <a:srgbClr val="000000">
                      <a:alpha val="43137"/>
                    </a:srgbClr>
                  </a:outerShdw>
                </a:effectLst>
              </a:rPr>
              <a:t> of the Prophet (peace be upon him) and explains why Muslims love the Prophet (peace be upon him) and emulate his example.</a:t>
            </a:r>
            <a:endParaRPr lang="en-US" sz="2400" b="1" dirty="0">
              <a:effectLst>
                <a:outerShdw blurRad="38100" dist="38100" dir="2700000" algn="tl">
                  <a:srgbClr val="000000">
                    <a:alpha val="43137"/>
                  </a:srgbClr>
                </a:outerShdw>
              </a:effectLst>
            </a:endParaRPr>
          </a:p>
        </p:txBody>
      </p:sp>
      <p:pic>
        <p:nvPicPr>
          <p:cNvPr id="7" name="Picture 6" descr="GreatWomen_3D.jpg"/>
          <p:cNvPicPr>
            <a:picLocks noChangeAspect="1"/>
          </p:cNvPicPr>
          <p:nvPr/>
        </p:nvPicPr>
        <p:blipFill>
          <a:blip r:embed="rId4" cstate="print"/>
          <a:stretch>
            <a:fillRect/>
          </a:stretch>
        </p:blipFill>
        <p:spPr>
          <a:xfrm>
            <a:off x="6516216" y="3140968"/>
            <a:ext cx="2232248" cy="33843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6000"/>
            <a:lum/>
          </a:blip>
          <a:srcRect/>
          <a:stretch>
            <a:fillRect l="-17000" r="-17000"/>
          </a:stretch>
        </a:blipFill>
        <a:effectLst/>
      </p:bgPr>
    </p:bg>
    <p:spTree>
      <p:nvGrpSpPr>
        <p:cNvPr id="1" name=""/>
        <p:cNvGrpSpPr/>
        <p:nvPr/>
      </p:nvGrpSpPr>
      <p:grpSpPr>
        <a:xfrm>
          <a:off x="0" y="0"/>
          <a:ext cx="0" cy="0"/>
          <a:chOff x="0" y="0"/>
          <a:chExt cx="0" cy="0"/>
        </a:xfrm>
      </p:grpSpPr>
      <p:sp>
        <p:nvSpPr>
          <p:cNvPr id="8" name="Rectangle 7"/>
          <p:cNvSpPr/>
          <p:nvPr/>
        </p:nvSpPr>
        <p:spPr>
          <a:xfrm>
            <a:off x="179512" y="260648"/>
            <a:ext cx="5400600" cy="954107"/>
          </a:xfrm>
          <a:prstGeom prst="rect">
            <a:avLst/>
          </a:prstGeom>
          <a:solidFill>
            <a:schemeClr val="tx2">
              <a:lumMod val="20000"/>
              <a:lumOff val="80000"/>
              <a:alpha val="81000"/>
            </a:schemeClr>
          </a:solidFill>
        </p:spPr>
        <p:txBody>
          <a:bodyPr wrap="square" lIns="91440" tIns="45720" rIns="91440" bIns="45720">
            <a:spAutoFit/>
          </a:bodyPr>
          <a:lstStyle/>
          <a:p>
            <a:pPr algn="ctr"/>
            <a:r>
              <a:rPr lang="en-US" sz="2800" b="1" dirty="0" smtClean="0">
                <a:solidFill>
                  <a:schemeClr val="accent2">
                    <a:lumMod val="75000"/>
                  </a:schemeClr>
                </a:solidFill>
                <a:effectLst>
                  <a:outerShdw blurRad="38100" dist="38100" dir="2700000" algn="tl">
                    <a:srgbClr val="000000">
                      <a:alpha val="43137"/>
                    </a:srgbClr>
                  </a:outerShdw>
                </a:effectLst>
              </a:rPr>
              <a:t>Things We Can Do in the Cultural Sphere and </a:t>
            </a:r>
            <a:r>
              <a:rPr lang="en-US" sz="2800" b="1" dirty="0">
                <a:solidFill>
                  <a:schemeClr val="accent2">
                    <a:lumMod val="75000"/>
                  </a:schemeClr>
                </a:solidFill>
                <a:effectLst>
                  <a:outerShdw blurRad="38100" dist="38100" dir="2700000" algn="tl">
                    <a:srgbClr val="000000">
                      <a:alpha val="43137"/>
                    </a:srgbClr>
                  </a:outerShdw>
                </a:effectLst>
              </a:rPr>
              <a:t>i</a:t>
            </a:r>
            <a:r>
              <a:rPr lang="en-US" sz="2800" b="1" dirty="0" smtClean="0">
                <a:solidFill>
                  <a:schemeClr val="accent2">
                    <a:lumMod val="75000"/>
                  </a:schemeClr>
                </a:solidFill>
                <a:effectLst>
                  <a:outerShdw blurRad="38100" dist="38100" dir="2700000" algn="tl">
                    <a:srgbClr val="000000">
                      <a:alpha val="43137"/>
                    </a:srgbClr>
                  </a:outerShdw>
                </a:effectLst>
              </a:rPr>
              <a:t>n </a:t>
            </a:r>
            <a:r>
              <a:rPr lang="en-US" sz="2800" b="1" dirty="0">
                <a:solidFill>
                  <a:schemeClr val="accent2">
                    <a:lumMod val="75000"/>
                  </a:schemeClr>
                </a:solidFill>
                <a:effectLst>
                  <a:outerShdw blurRad="38100" dist="38100" dir="2700000" algn="tl">
                    <a:srgbClr val="000000">
                      <a:alpha val="43137"/>
                    </a:srgbClr>
                  </a:outerShdw>
                </a:effectLst>
              </a:rPr>
              <a:t>t</a:t>
            </a:r>
            <a:r>
              <a:rPr lang="en-US" sz="2800" b="1" dirty="0" smtClean="0">
                <a:solidFill>
                  <a:schemeClr val="accent2">
                    <a:lumMod val="75000"/>
                  </a:schemeClr>
                </a:solidFill>
                <a:effectLst>
                  <a:outerShdw blurRad="38100" dist="38100" dir="2700000" algn="tl">
                    <a:srgbClr val="000000">
                      <a:alpha val="43137"/>
                    </a:srgbClr>
                  </a:outerShdw>
                </a:effectLst>
              </a:rPr>
              <a:t>he Media </a:t>
            </a:r>
            <a:r>
              <a:rPr lang="en-US" sz="1600" b="1" dirty="0" smtClean="0">
                <a:solidFill>
                  <a:schemeClr val="accent2">
                    <a:lumMod val="75000"/>
                  </a:schemeClr>
                </a:solidFill>
                <a:effectLst>
                  <a:outerShdw blurRad="38100" dist="38100" dir="2700000" algn="tl">
                    <a:srgbClr val="000000">
                      <a:alpha val="43137"/>
                    </a:srgbClr>
                  </a:outerShdw>
                </a:effectLst>
              </a:rPr>
              <a:t>(cont.)</a:t>
            </a:r>
            <a:endParaRPr lang="en-US" sz="2800" b="1" dirty="0">
              <a:solidFill>
                <a:schemeClr val="accent2">
                  <a:lumMod val="75000"/>
                </a:schemeClr>
              </a:solidFill>
              <a:effectLst>
                <a:outerShdw blurRad="38100" dist="38100" dir="2700000" algn="tl">
                  <a:srgbClr val="000000">
                    <a:alpha val="43137"/>
                  </a:srgbClr>
                </a:outerShdw>
              </a:effectLst>
            </a:endParaRPr>
          </a:p>
        </p:txBody>
      </p:sp>
      <p:sp>
        <p:nvSpPr>
          <p:cNvPr id="10" name="Rectangle 9"/>
          <p:cNvSpPr/>
          <p:nvPr/>
        </p:nvSpPr>
        <p:spPr>
          <a:xfrm>
            <a:off x="6300192" y="188640"/>
            <a:ext cx="2664296" cy="6480720"/>
          </a:xfrm>
          <a:prstGeom prst="rect">
            <a:avLst/>
          </a:prstGeom>
          <a:solidFill>
            <a:schemeClr val="accent2">
              <a:lumMod val="60000"/>
              <a:lumOff val="4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Rectangle 12"/>
          <p:cNvSpPr/>
          <p:nvPr/>
        </p:nvSpPr>
        <p:spPr>
          <a:xfrm>
            <a:off x="179512" y="1484784"/>
            <a:ext cx="5940152" cy="4524315"/>
          </a:xfrm>
          <a:prstGeom prst="rect">
            <a:avLst/>
          </a:prstGeom>
          <a:noFill/>
        </p:spPr>
        <p:txBody>
          <a:bodyPr wrap="square" lIns="91440" tIns="45720" rIns="91440" bIns="45720">
            <a:spAutoFit/>
          </a:bodyPr>
          <a:lstStyle/>
          <a:p>
            <a:pPr algn="l" rtl="0"/>
            <a:r>
              <a:rPr lang="en-US" sz="2400" b="1" dirty="0" smtClean="0">
                <a:effectLst>
                  <a:outerShdw blurRad="38100" dist="38100" dir="2700000" algn="tl">
                    <a:srgbClr val="000000">
                      <a:alpha val="43137"/>
                    </a:srgbClr>
                  </a:outerShdw>
                </a:effectLst>
              </a:rPr>
              <a:t>75. We can petition the executive bodies of television networks to air programs about the Prophet (peace be upon him) and his life, highlighting his good qualities and the exemplary way that he conducted himself with his wives, his children, his followers, and his enemies. </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76. We can encourage production studios to prepare professional quality video programs about the Prophet (peace be upon him) and his life.</a:t>
            </a:r>
            <a:endParaRPr lang="en-US" sz="2400" b="1" dirty="0">
              <a:effectLst>
                <a:outerShdw blurRad="38100" dist="38100" dir="2700000" algn="tl">
                  <a:srgbClr val="000000">
                    <a:alpha val="43137"/>
                  </a:srgbClr>
                </a:outerShdw>
              </a:effectLst>
            </a:endParaRPr>
          </a:p>
        </p:txBody>
      </p:sp>
      <p:pic>
        <p:nvPicPr>
          <p:cNvPr id="7" name="Picture 6" descr="imagesCAYFROR1.jpg"/>
          <p:cNvPicPr>
            <a:picLocks noChangeAspect="1"/>
          </p:cNvPicPr>
          <p:nvPr/>
        </p:nvPicPr>
        <p:blipFill>
          <a:blip r:embed="rId3" cstate="print"/>
          <a:stretch>
            <a:fillRect/>
          </a:stretch>
        </p:blipFill>
        <p:spPr>
          <a:xfrm>
            <a:off x="6516216" y="3284984"/>
            <a:ext cx="2232248" cy="3168352"/>
          </a:xfrm>
          <a:prstGeom prst="rect">
            <a:avLst/>
          </a:prstGeom>
        </p:spPr>
      </p:pic>
      <p:pic>
        <p:nvPicPr>
          <p:cNvPr id="9" name="Picture 8" descr="images.jpg"/>
          <p:cNvPicPr>
            <a:picLocks noChangeAspect="1"/>
          </p:cNvPicPr>
          <p:nvPr/>
        </p:nvPicPr>
        <p:blipFill>
          <a:blip r:embed="rId4" cstate="print"/>
          <a:stretch>
            <a:fillRect/>
          </a:stretch>
        </p:blipFill>
        <p:spPr>
          <a:xfrm>
            <a:off x="6516216" y="332656"/>
            <a:ext cx="2232248" cy="28083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6000"/>
            <a:lum/>
          </a:blip>
          <a:srcRect/>
          <a:stretch>
            <a:fillRect l="-17000" r="-17000"/>
          </a:stretch>
        </a:blipFill>
        <a:effectLst/>
      </p:bgPr>
    </p:bg>
    <p:spTree>
      <p:nvGrpSpPr>
        <p:cNvPr id="1" name=""/>
        <p:cNvGrpSpPr/>
        <p:nvPr/>
      </p:nvGrpSpPr>
      <p:grpSpPr>
        <a:xfrm>
          <a:off x="0" y="0"/>
          <a:ext cx="0" cy="0"/>
          <a:chOff x="0" y="0"/>
          <a:chExt cx="0" cy="0"/>
        </a:xfrm>
      </p:grpSpPr>
      <p:sp>
        <p:nvSpPr>
          <p:cNvPr id="8" name="Rectangle 7"/>
          <p:cNvSpPr/>
          <p:nvPr/>
        </p:nvSpPr>
        <p:spPr>
          <a:xfrm>
            <a:off x="179512" y="260648"/>
            <a:ext cx="5400600" cy="954107"/>
          </a:xfrm>
          <a:prstGeom prst="rect">
            <a:avLst/>
          </a:prstGeom>
          <a:solidFill>
            <a:schemeClr val="tx2">
              <a:lumMod val="20000"/>
              <a:lumOff val="80000"/>
              <a:alpha val="81000"/>
            </a:schemeClr>
          </a:solidFill>
        </p:spPr>
        <p:txBody>
          <a:bodyPr wrap="square" lIns="91440" tIns="45720" rIns="91440" bIns="45720">
            <a:spAutoFit/>
          </a:bodyPr>
          <a:lstStyle/>
          <a:p>
            <a:pPr algn="ctr"/>
            <a:r>
              <a:rPr lang="en-US" sz="2800" b="1" dirty="0" smtClean="0">
                <a:solidFill>
                  <a:schemeClr val="accent2">
                    <a:lumMod val="75000"/>
                  </a:schemeClr>
                </a:solidFill>
                <a:effectLst>
                  <a:outerShdw blurRad="38100" dist="38100" dir="2700000" algn="tl">
                    <a:srgbClr val="000000">
                      <a:alpha val="43137"/>
                    </a:srgbClr>
                  </a:outerShdw>
                </a:effectLst>
              </a:rPr>
              <a:t>Things We Can Do in the Cultural Sphere and </a:t>
            </a:r>
            <a:r>
              <a:rPr lang="en-US" sz="2800" b="1" dirty="0">
                <a:solidFill>
                  <a:schemeClr val="accent2">
                    <a:lumMod val="75000"/>
                  </a:schemeClr>
                </a:solidFill>
                <a:effectLst>
                  <a:outerShdw blurRad="38100" dist="38100" dir="2700000" algn="tl">
                    <a:srgbClr val="000000">
                      <a:alpha val="43137"/>
                    </a:srgbClr>
                  </a:outerShdw>
                </a:effectLst>
              </a:rPr>
              <a:t>i</a:t>
            </a:r>
            <a:r>
              <a:rPr lang="en-US" sz="2800" b="1" dirty="0" smtClean="0">
                <a:solidFill>
                  <a:schemeClr val="accent2">
                    <a:lumMod val="75000"/>
                  </a:schemeClr>
                </a:solidFill>
                <a:effectLst>
                  <a:outerShdw blurRad="38100" dist="38100" dir="2700000" algn="tl">
                    <a:srgbClr val="000000">
                      <a:alpha val="43137"/>
                    </a:srgbClr>
                  </a:outerShdw>
                </a:effectLst>
              </a:rPr>
              <a:t>n </a:t>
            </a:r>
            <a:r>
              <a:rPr lang="en-US" sz="2800" b="1" dirty="0">
                <a:solidFill>
                  <a:schemeClr val="accent2">
                    <a:lumMod val="75000"/>
                  </a:schemeClr>
                </a:solidFill>
                <a:effectLst>
                  <a:outerShdw blurRad="38100" dist="38100" dir="2700000" algn="tl">
                    <a:srgbClr val="000000">
                      <a:alpha val="43137"/>
                    </a:srgbClr>
                  </a:outerShdw>
                </a:effectLst>
              </a:rPr>
              <a:t>t</a:t>
            </a:r>
            <a:r>
              <a:rPr lang="en-US" sz="2800" b="1" dirty="0" smtClean="0">
                <a:solidFill>
                  <a:schemeClr val="accent2">
                    <a:lumMod val="75000"/>
                  </a:schemeClr>
                </a:solidFill>
                <a:effectLst>
                  <a:outerShdw blurRad="38100" dist="38100" dir="2700000" algn="tl">
                    <a:srgbClr val="000000">
                      <a:alpha val="43137"/>
                    </a:srgbClr>
                  </a:outerShdw>
                </a:effectLst>
              </a:rPr>
              <a:t>he Media </a:t>
            </a:r>
            <a:r>
              <a:rPr lang="en-US" sz="1600" b="1" dirty="0" smtClean="0">
                <a:solidFill>
                  <a:schemeClr val="accent2">
                    <a:lumMod val="75000"/>
                  </a:schemeClr>
                </a:solidFill>
                <a:effectLst>
                  <a:outerShdw blurRad="38100" dist="38100" dir="2700000" algn="tl">
                    <a:srgbClr val="000000">
                      <a:alpha val="43137"/>
                    </a:srgbClr>
                  </a:outerShdw>
                </a:effectLst>
              </a:rPr>
              <a:t>(cont.)</a:t>
            </a:r>
            <a:endParaRPr lang="en-US" sz="2800" b="1" dirty="0">
              <a:solidFill>
                <a:schemeClr val="accent2">
                  <a:lumMod val="75000"/>
                </a:schemeClr>
              </a:solidFill>
              <a:effectLst>
                <a:outerShdw blurRad="38100" dist="38100" dir="2700000" algn="tl">
                  <a:srgbClr val="000000">
                    <a:alpha val="43137"/>
                  </a:srgbClr>
                </a:outerShdw>
              </a:effectLst>
            </a:endParaRPr>
          </a:p>
        </p:txBody>
      </p:sp>
      <p:sp>
        <p:nvSpPr>
          <p:cNvPr id="10" name="Rectangle 9"/>
          <p:cNvSpPr/>
          <p:nvPr/>
        </p:nvSpPr>
        <p:spPr>
          <a:xfrm>
            <a:off x="6300192" y="188640"/>
            <a:ext cx="2664296" cy="6480720"/>
          </a:xfrm>
          <a:prstGeom prst="rect">
            <a:avLst/>
          </a:prstGeom>
          <a:solidFill>
            <a:schemeClr val="accent2">
              <a:lumMod val="60000"/>
              <a:lumOff val="4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Rectangle 12"/>
          <p:cNvSpPr/>
          <p:nvPr/>
        </p:nvSpPr>
        <p:spPr>
          <a:xfrm>
            <a:off x="179512" y="2060848"/>
            <a:ext cx="5940152" cy="2805063"/>
          </a:xfrm>
          <a:prstGeom prst="rect">
            <a:avLst/>
          </a:prstGeom>
          <a:noFill/>
        </p:spPr>
        <p:txBody>
          <a:bodyPr wrap="square" lIns="91440" tIns="45720" rIns="91440" bIns="45720">
            <a:spAutoFit/>
          </a:bodyPr>
          <a:lstStyle/>
          <a:p>
            <a:pPr algn="l" rtl="0">
              <a:lnSpc>
                <a:spcPct val="150000"/>
              </a:lnSpc>
            </a:pPr>
            <a:r>
              <a:rPr lang="en-US" sz="2400" b="1" dirty="0" smtClean="0">
                <a:effectLst>
                  <a:outerShdw blurRad="38100" dist="38100" dir="2700000" algn="tl">
                    <a:srgbClr val="000000">
                      <a:alpha val="43137"/>
                    </a:srgbClr>
                  </a:outerShdw>
                </a:effectLst>
              </a:rPr>
              <a:t>77. We can encourage our local television stations and satellite channels to produce and air cartoon programs for children highlighting the good qualities of the Prophet (peace be upon him) and stories from his life.</a:t>
            </a:r>
            <a:endParaRPr lang="en-US" sz="2400" b="1" dirty="0">
              <a:effectLst>
                <a:outerShdw blurRad="38100" dist="38100" dir="2700000" algn="tl">
                  <a:srgbClr val="000000">
                    <a:alpha val="43137"/>
                  </a:srgbClr>
                </a:outerShdw>
              </a:effectLst>
            </a:endParaRPr>
          </a:p>
        </p:txBody>
      </p:sp>
      <p:pic>
        <p:nvPicPr>
          <p:cNvPr id="4098" name="Picture 2" descr="C:\Program Files (x86)\Microsoft Office\MEDIA\OFFICE12\Lines\BD14801_.gif"/>
          <p:cNvPicPr>
            <a:picLocks noChangeAspect="1" noChangeArrowheads="1"/>
          </p:cNvPicPr>
          <p:nvPr/>
        </p:nvPicPr>
        <p:blipFill>
          <a:blip r:embed="rId3" cstate="print"/>
          <a:srcRect/>
          <a:stretch>
            <a:fillRect/>
          </a:stretch>
        </p:blipFill>
        <p:spPr bwMode="auto">
          <a:xfrm>
            <a:off x="755576" y="5589240"/>
            <a:ext cx="4572000" cy="148208"/>
          </a:xfrm>
          <a:prstGeom prst="rect">
            <a:avLst/>
          </a:prstGeom>
          <a:noFill/>
        </p:spPr>
      </p:pic>
      <p:pic>
        <p:nvPicPr>
          <p:cNvPr id="14" name="Picture 13" descr="24yjpjk8.jpg"/>
          <p:cNvPicPr>
            <a:picLocks noChangeAspect="1"/>
          </p:cNvPicPr>
          <p:nvPr/>
        </p:nvPicPr>
        <p:blipFill>
          <a:blip r:embed="rId4" cstate="print"/>
          <a:stretch>
            <a:fillRect/>
          </a:stretch>
        </p:blipFill>
        <p:spPr>
          <a:xfrm>
            <a:off x="6444208" y="3284984"/>
            <a:ext cx="2376264" cy="3240360"/>
          </a:xfrm>
          <a:prstGeom prst="rect">
            <a:avLst/>
          </a:prstGeom>
        </p:spPr>
      </p:pic>
      <p:pic>
        <p:nvPicPr>
          <p:cNvPr id="15" name="Picture 14" descr="Islam.jpg"/>
          <p:cNvPicPr>
            <a:picLocks noChangeAspect="1"/>
          </p:cNvPicPr>
          <p:nvPr/>
        </p:nvPicPr>
        <p:blipFill>
          <a:blip r:embed="rId5" cstate="print"/>
          <a:stretch>
            <a:fillRect/>
          </a:stretch>
        </p:blipFill>
        <p:spPr>
          <a:xfrm>
            <a:off x="6444208" y="332656"/>
            <a:ext cx="2400300" cy="2880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linds(horizontal)">
                                      <p:cBhvr>
                                        <p:cTn id="1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2" name="Picture 1" descr="a3dc7c5a5259bec08f3267f7c1b68841.jpg"/>
          <p:cNvPicPr>
            <a:picLocks noChangeAspect="1"/>
          </p:cNvPicPr>
          <p:nvPr/>
        </p:nvPicPr>
        <p:blipFill>
          <a:blip r:embed="rId2" cstate="print"/>
          <a:stretch>
            <a:fillRect/>
          </a:stretch>
        </p:blipFill>
        <p:spPr>
          <a:xfrm flipH="1">
            <a:off x="0" y="4005064"/>
            <a:ext cx="3419872" cy="2852936"/>
          </a:xfrm>
          <a:prstGeom prst="rect">
            <a:avLst/>
          </a:prstGeom>
        </p:spPr>
      </p:pic>
      <p:sp>
        <p:nvSpPr>
          <p:cNvPr id="3" name="Rectangle 2"/>
          <p:cNvSpPr/>
          <p:nvPr/>
        </p:nvSpPr>
        <p:spPr>
          <a:xfrm>
            <a:off x="2915816" y="2132856"/>
            <a:ext cx="4752528" cy="252028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4" name="Picture 3" descr="Râ€‹aghadâ€ڈâ€‹â€ڈâ€‹آ¸ H â™،(13).jpg"/>
          <p:cNvPicPr>
            <a:picLocks noChangeAspect="1"/>
          </p:cNvPicPr>
          <p:nvPr/>
        </p:nvPicPr>
        <p:blipFill>
          <a:blip r:embed="rId3" cstate="print"/>
          <a:stretch>
            <a:fillRect/>
          </a:stretch>
        </p:blipFill>
        <p:spPr>
          <a:xfrm>
            <a:off x="6012160" y="0"/>
            <a:ext cx="3131840" cy="2498014"/>
          </a:xfrm>
          <a:prstGeom prst="rect">
            <a:avLst/>
          </a:prstGeom>
        </p:spPr>
      </p:pic>
      <p:sp>
        <p:nvSpPr>
          <p:cNvPr id="5" name="Rectangle 4"/>
          <p:cNvSpPr/>
          <p:nvPr/>
        </p:nvSpPr>
        <p:spPr>
          <a:xfrm>
            <a:off x="2987824" y="2579420"/>
            <a:ext cx="4616522" cy="1569660"/>
          </a:xfrm>
          <a:prstGeom prst="rect">
            <a:avLst/>
          </a:prstGeom>
          <a:noFill/>
        </p:spPr>
        <p:txBody>
          <a:bodyPr wrap="square" lIns="91440" tIns="45720" rIns="91440" bIns="45720">
            <a:spAutoFit/>
          </a:bodyPr>
          <a:lstStyle/>
          <a:p>
            <a:pPr algn="ctr"/>
            <a:r>
              <a:rPr lang="en-US" sz="3200" b="1" dirty="0" smtClean="0">
                <a:solidFill>
                  <a:schemeClr val="tx2">
                    <a:lumMod val="50000"/>
                  </a:schemeClr>
                </a:solidFill>
              </a:rPr>
              <a:t>What We Can Do Through Our Islamic Organizations and Charities</a:t>
            </a:r>
            <a:endParaRPr lang="en-US" sz="3200" dirty="0">
              <a:solidFill>
                <a:schemeClr val="tx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105273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Rectangle 4"/>
          <p:cNvSpPr/>
          <p:nvPr/>
        </p:nvSpPr>
        <p:spPr>
          <a:xfrm>
            <a:off x="0" y="0"/>
            <a:ext cx="9144000" cy="1077218"/>
          </a:xfrm>
          <a:prstGeom prst="rect">
            <a:avLst/>
          </a:prstGeom>
          <a:noFill/>
        </p:spPr>
        <p:txBody>
          <a:bodyPr wrap="square" lIns="91440" tIns="45720" rIns="91440" bIns="45720">
            <a:spAutoFit/>
          </a:bodyPr>
          <a:lstStyle/>
          <a:p>
            <a:pPr algn="ctr" rtl="0"/>
            <a:r>
              <a:rPr lang="en-US" sz="3200" b="1" dirty="0" smtClean="0">
                <a:solidFill>
                  <a:schemeClr val="tx2">
                    <a:lumMod val="20000"/>
                    <a:lumOff val="80000"/>
                  </a:schemeClr>
                </a:solidFill>
              </a:rPr>
              <a:t>What We Can Do Through Our Islamic Organizations </a:t>
            </a:r>
            <a:r>
              <a:rPr lang="ar-SA" sz="3200" b="1" dirty="0" smtClean="0">
                <a:solidFill>
                  <a:schemeClr val="tx2">
                    <a:lumMod val="20000"/>
                    <a:lumOff val="80000"/>
                  </a:schemeClr>
                </a:solidFill>
              </a:rPr>
              <a:t> </a:t>
            </a:r>
            <a:r>
              <a:rPr lang="en-US" sz="3200" b="1" dirty="0" smtClean="0">
                <a:solidFill>
                  <a:schemeClr val="tx2">
                    <a:lumMod val="20000"/>
                    <a:lumOff val="80000"/>
                  </a:schemeClr>
                </a:solidFill>
              </a:rPr>
              <a:t>and Charities </a:t>
            </a:r>
            <a:r>
              <a:rPr lang="en-US" sz="2000" b="1" dirty="0" smtClean="0">
                <a:solidFill>
                  <a:schemeClr val="tx2">
                    <a:lumMod val="20000"/>
                    <a:lumOff val="80000"/>
                  </a:schemeClr>
                </a:solidFill>
              </a:rPr>
              <a:t>(cont.)</a:t>
            </a:r>
            <a:endParaRPr lang="en-US" sz="3200" dirty="0">
              <a:solidFill>
                <a:schemeClr val="tx2">
                  <a:lumMod val="20000"/>
                  <a:lumOff val="80000"/>
                </a:schemeClr>
              </a:solidFill>
            </a:endParaRPr>
          </a:p>
        </p:txBody>
      </p:sp>
      <p:sp>
        <p:nvSpPr>
          <p:cNvPr id="6" name="Rectangle 5"/>
          <p:cNvSpPr/>
          <p:nvPr/>
        </p:nvSpPr>
        <p:spPr>
          <a:xfrm>
            <a:off x="72008" y="1196752"/>
            <a:ext cx="8964488" cy="4536504"/>
          </a:xfrm>
          <a:prstGeom prst="rect">
            <a:avLst/>
          </a:prstGeom>
          <a:solidFill>
            <a:schemeClr val="accent1">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Rectangle 6"/>
          <p:cNvSpPr/>
          <p:nvPr/>
        </p:nvSpPr>
        <p:spPr>
          <a:xfrm>
            <a:off x="323529" y="1340768"/>
            <a:ext cx="6912768" cy="4708981"/>
          </a:xfrm>
          <a:prstGeom prst="rect">
            <a:avLst/>
          </a:prstGeom>
          <a:noFill/>
        </p:spPr>
        <p:txBody>
          <a:bodyPr wrap="square" lIns="91440" tIns="45720" rIns="91440" bIns="45720">
            <a:spAutoFit/>
          </a:bodyPr>
          <a:lstStyle/>
          <a:p>
            <a:pPr algn="l" rtl="0"/>
            <a:r>
              <a:rPr lang="en-US" sz="2000" b="1" dirty="0" smtClean="0">
                <a:solidFill>
                  <a:schemeClr val="tx2">
                    <a:lumMod val="50000"/>
                  </a:schemeClr>
                </a:solidFill>
                <a:latin typeface="Rockwell" pitchFamily="18" charset="0"/>
              </a:rPr>
              <a:t>78. We can establish committees and departments within our organizations devoted to supporting our Prophet (peace be upon him).</a:t>
            </a:r>
            <a:br>
              <a:rPr lang="en-US" sz="2000" b="1" dirty="0" smtClean="0">
                <a:solidFill>
                  <a:schemeClr val="tx2">
                    <a:lumMod val="50000"/>
                  </a:schemeClr>
                </a:solidFill>
                <a:latin typeface="Rockwell" pitchFamily="18" charset="0"/>
              </a:rPr>
            </a:br>
            <a:r>
              <a:rPr lang="en-US" sz="2000" b="1" dirty="0" smtClean="0">
                <a:solidFill>
                  <a:schemeClr val="tx2">
                    <a:lumMod val="50000"/>
                  </a:schemeClr>
                </a:solidFill>
                <a:latin typeface="Rockwell" pitchFamily="18" charset="0"/>
              </a:rPr>
              <a:t/>
            </a:r>
            <a:br>
              <a:rPr lang="en-US" sz="2000" b="1" dirty="0" smtClean="0">
                <a:solidFill>
                  <a:schemeClr val="tx2">
                    <a:lumMod val="50000"/>
                  </a:schemeClr>
                </a:solidFill>
                <a:latin typeface="Rockwell" pitchFamily="18" charset="0"/>
              </a:rPr>
            </a:br>
            <a:r>
              <a:rPr lang="en-US" sz="2000" b="1" dirty="0" smtClean="0">
                <a:solidFill>
                  <a:schemeClr val="tx2">
                    <a:lumMod val="50000"/>
                  </a:schemeClr>
                </a:solidFill>
                <a:latin typeface="Rockwell" pitchFamily="18" charset="0"/>
              </a:rPr>
              <a:t>79. We can reserve space for our organizations at local and international expositions and conventions and distribute literature and other media products about the Prophet (peace be upon him) and his message.</a:t>
            </a:r>
            <a:br>
              <a:rPr lang="en-US" sz="2000" b="1" dirty="0" smtClean="0">
                <a:solidFill>
                  <a:schemeClr val="tx2">
                    <a:lumMod val="50000"/>
                  </a:schemeClr>
                </a:solidFill>
                <a:latin typeface="Rockwell" pitchFamily="18" charset="0"/>
              </a:rPr>
            </a:br>
            <a:r>
              <a:rPr lang="en-US" sz="2000" b="1" dirty="0" smtClean="0">
                <a:solidFill>
                  <a:schemeClr val="tx2">
                    <a:lumMod val="50000"/>
                  </a:schemeClr>
                </a:solidFill>
                <a:latin typeface="Rockwell" pitchFamily="18" charset="0"/>
              </a:rPr>
              <a:t/>
            </a:r>
            <a:br>
              <a:rPr lang="en-US" sz="2000" b="1" dirty="0" smtClean="0">
                <a:solidFill>
                  <a:schemeClr val="tx2">
                    <a:lumMod val="50000"/>
                  </a:schemeClr>
                </a:solidFill>
                <a:latin typeface="Rockwell" pitchFamily="18" charset="0"/>
              </a:rPr>
            </a:br>
            <a:r>
              <a:rPr lang="en-US" sz="2000" b="1" dirty="0" smtClean="0">
                <a:solidFill>
                  <a:schemeClr val="tx2">
                    <a:lumMod val="50000"/>
                  </a:schemeClr>
                </a:solidFill>
                <a:latin typeface="Rockwell" pitchFamily="18" charset="0"/>
              </a:rPr>
              <a:t>80. We can establish permanent distribution centers for distributing books, pamphlets, and audio recordings about the Prophet (peace be upon him).</a:t>
            </a:r>
            <a:br>
              <a:rPr lang="en-US" sz="2000" b="1" dirty="0" smtClean="0">
                <a:solidFill>
                  <a:schemeClr val="tx2">
                    <a:lumMod val="50000"/>
                  </a:schemeClr>
                </a:solidFill>
                <a:latin typeface="Rockwell" pitchFamily="18" charset="0"/>
              </a:rPr>
            </a:br>
            <a:r>
              <a:rPr lang="en-US" sz="2000" b="1" dirty="0" smtClean="0">
                <a:solidFill>
                  <a:schemeClr val="tx2">
                    <a:lumMod val="50000"/>
                  </a:schemeClr>
                </a:solidFill>
                <a:latin typeface="Rockwell" pitchFamily="18" charset="0"/>
              </a:rPr>
              <a:t/>
            </a:r>
            <a:br>
              <a:rPr lang="en-US" sz="2000" b="1" dirty="0" smtClean="0">
                <a:solidFill>
                  <a:schemeClr val="tx2">
                    <a:lumMod val="50000"/>
                  </a:schemeClr>
                </a:solidFill>
                <a:latin typeface="Rockwell" pitchFamily="18" charset="0"/>
              </a:rPr>
            </a:br>
            <a:endParaRPr lang="en-US" sz="2000" b="1" dirty="0">
              <a:solidFill>
                <a:schemeClr val="tx2">
                  <a:lumMod val="50000"/>
                </a:schemeClr>
              </a:solidFill>
              <a:latin typeface="Rockwell" pitchFamily="18" charset="0"/>
            </a:endParaRPr>
          </a:p>
        </p:txBody>
      </p:sp>
      <p:pic>
        <p:nvPicPr>
          <p:cNvPr id="8" name="Picture 7" descr="Global-Commission.jpg"/>
          <p:cNvPicPr>
            <a:picLocks noChangeAspect="1"/>
          </p:cNvPicPr>
          <p:nvPr/>
        </p:nvPicPr>
        <p:blipFill>
          <a:blip r:embed="rId3" cstate="print"/>
          <a:stretch>
            <a:fillRect/>
          </a:stretch>
        </p:blipFill>
        <p:spPr>
          <a:xfrm>
            <a:off x="7020272" y="1340768"/>
            <a:ext cx="1850614" cy="1891853"/>
          </a:xfrm>
          <a:prstGeom prst="rect">
            <a:avLst/>
          </a:prstGeom>
        </p:spPr>
      </p:pic>
      <p:pic>
        <p:nvPicPr>
          <p:cNvPr id="9" name="Picture 8" descr="1.jpg"/>
          <p:cNvPicPr>
            <a:picLocks noChangeAspect="1"/>
          </p:cNvPicPr>
          <p:nvPr/>
        </p:nvPicPr>
        <p:blipFill>
          <a:blip r:embed="rId4" cstate="print"/>
          <a:stretch>
            <a:fillRect/>
          </a:stretch>
        </p:blipFill>
        <p:spPr>
          <a:xfrm>
            <a:off x="7020272" y="3573016"/>
            <a:ext cx="1849388" cy="17053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105273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Rectangle 4"/>
          <p:cNvSpPr/>
          <p:nvPr/>
        </p:nvSpPr>
        <p:spPr>
          <a:xfrm>
            <a:off x="0" y="0"/>
            <a:ext cx="9144000" cy="1077218"/>
          </a:xfrm>
          <a:prstGeom prst="rect">
            <a:avLst/>
          </a:prstGeom>
          <a:noFill/>
        </p:spPr>
        <p:txBody>
          <a:bodyPr wrap="square" lIns="91440" tIns="45720" rIns="91440" bIns="45720">
            <a:spAutoFit/>
          </a:bodyPr>
          <a:lstStyle/>
          <a:p>
            <a:pPr algn="ctr" rtl="0"/>
            <a:r>
              <a:rPr lang="en-US" sz="3200" b="1" dirty="0" smtClean="0">
                <a:solidFill>
                  <a:schemeClr val="tx2">
                    <a:lumMod val="20000"/>
                    <a:lumOff val="80000"/>
                  </a:schemeClr>
                </a:solidFill>
              </a:rPr>
              <a:t>What We Can Do Through Our Islamic Organizations </a:t>
            </a:r>
            <a:r>
              <a:rPr lang="ar-SA" sz="3200" b="1" dirty="0" smtClean="0">
                <a:solidFill>
                  <a:schemeClr val="tx2">
                    <a:lumMod val="20000"/>
                    <a:lumOff val="80000"/>
                  </a:schemeClr>
                </a:solidFill>
              </a:rPr>
              <a:t> </a:t>
            </a:r>
            <a:r>
              <a:rPr lang="en-US" sz="3200" b="1" dirty="0" smtClean="0">
                <a:solidFill>
                  <a:schemeClr val="tx2">
                    <a:lumMod val="20000"/>
                    <a:lumOff val="80000"/>
                  </a:schemeClr>
                </a:solidFill>
              </a:rPr>
              <a:t>and Charities </a:t>
            </a:r>
            <a:r>
              <a:rPr lang="en-US" sz="2000" b="1" dirty="0">
                <a:solidFill>
                  <a:srgbClr val="1F497D">
                    <a:lumMod val="20000"/>
                    <a:lumOff val="80000"/>
                  </a:srgbClr>
                </a:solidFill>
              </a:rPr>
              <a:t>(cont.)</a:t>
            </a:r>
            <a:endParaRPr lang="en-US" sz="3200" dirty="0">
              <a:solidFill>
                <a:schemeClr val="tx2">
                  <a:lumMod val="20000"/>
                  <a:lumOff val="80000"/>
                </a:schemeClr>
              </a:solidFill>
            </a:endParaRPr>
          </a:p>
        </p:txBody>
      </p:sp>
      <p:sp>
        <p:nvSpPr>
          <p:cNvPr id="6" name="Rectangle 5"/>
          <p:cNvSpPr/>
          <p:nvPr/>
        </p:nvSpPr>
        <p:spPr>
          <a:xfrm>
            <a:off x="72008" y="1196752"/>
            <a:ext cx="8964488" cy="5112568"/>
          </a:xfrm>
          <a:prstGeom prst="rect">
            <a:avLst/>
          </a:prstGeom>
          <a:solidFill>
            <a:schemeClr val="accent1">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Rectangle 6"/>
          <p:cNvSpPr/>
          <p:nvPr/>
        </p:nvSpPr>
        <p:spPr>
          <a:xfrm>
            <a:off x="323529" y="1340768"/>
            <a:ext cx="6912768" cy="4708981"/>
          </a:xfrm>
          <a:prstGeom prst="rect">
            <a:avLst/>
          </a:prstGeom>
          <a:noFill/>
        </p:spPr>
        <p:txBody>
          <a:bodyPr wrap="square" lIns="91440" tIns="45720" rIns="91440" bIns="45720">
            <a:spAutoFit/>
          </a:bodyPr>
          <a:lstStyle/>
          <a:p>
            <a:pPr algn="l" rtl="0"/>
            <a:r>
              <a:rPr lang="en-US" sz="2000" b="1" dirty="0" smtClean="0">
                <a:solidFill>
                  <a:schemeClr val="tx2">
                    <a:lumMod val="50000"/>
                  </a:schemeClr>
                </a:solidFill>
                <a:latin typeface="Rockwell" pitchFamily="18" charset="0"/>
              </a:rPr>
              <a:t>82. We can print books about the Prophet’s life in various foreign languages to be distributed to public libraries, universities, and centers for Oriental studies around the globe.</a:t>
            </a:r>
            <a:br>
              <a:rPr lang="en-US" sz="2000" b="1" dirty="0" smtClean="0">
                <a:solidFill>
                  <a:schemeClr val="tx2">
                    <a:lumMod val="50000"/>
                  </a:schemeClr>
                </a:solidFill>
                <a:latin typeface="Rockwell" pitchFamily="18" charset="0"/>
              </a:rPr>
            </a:br>
            <a:r>
              <a:rPr lang="en-US" sz="2000" b="1" dirty="0" smtClean="0">
                <a:solidFill>
                  <a:schemeClr val="tx2">
                    <a:lumMod val="50000"/>
                  </a:schemeClr>
                </a:solidFill>
                <a:latin typeface="Rockwell" pitchFamily="18" charset="0"/>
              </a:rPr>
              <a:t/>
            </a:r>
            <a:br>
              <a:rPr lang="en-US" sz="2000" b="1" dirty="0" smtClean="0">
                <a:solidFill>
                  <a:schemeClr val="tx2">
                    <a:lumMod val="50000"/>
                  </a:schemeClr>
                </a:solidFill>
                <a:latin typeface="Rockwell" pitchFamily="18" charset="0"/>
              </a:rPr>
            </a:br>
            <a:r>
              <a:rPr lang="en-US" sz="2000" b="1" dirty="0" smtClean="0">
                <a:solidFill>
                  <a:schemeClr val="tx2">
                    <a:lumMod val="50000"/>
                  </a:schemeClr>
                </a:solidFill>
                <a:latin typeface="Rockwell" pitchFamily="18" charset="0"/>
              </a:rPr>
              <a:t>83. We can publish a periodical journal that specializes in the Prophet (peace be upon him), his life, Islamic teachings, and the Muslims, emphasizing the good qualities of the religion that Prophet Muhammad (peace be upon him) came with.</a:t>
            </a:r>
            <a:br>
              <a:rPr lang="en-US" sz="2000" b="1" dirty="0" smtClean="0">
                <a:solidFill>
                  <a:schemeClr val="tx2">
                    <a:lumMod val="50000"/>
                  </a:schemeClr>
                </a:solidFill>
                <a:latin typeface="Rockwell" pitchFamily="18" charset="0"/>
              </a:rPr>
            </a:br>
            <a:r>
              <a:rPr lang="en-US" sz="2000" b="1" dirty="0" smtClean="0">
                <a:solidFill>
                  <a:schemeClr val="tx2">
                    <a:lumMod val="50000"/>
                  </a:schemeClr>
                </a:solidFill>
                <a:latin typeface="Rockwell" pitchFamily="18" charset="0"/>
              </a:rPr>
              <a:t/>
            </a:r>
            <a:br>
              <a:rPr lang="en-US" sz="2000" b="1" dirty="0" smtClean="0">
                <a:solidFill>
                  <a:schemeClr val="tx2">
                    <a:lumMod val="50000"/>
                  </a:schemeClr>
                </a:solidFill>
                <a:latin typeface="Rockwell" pitchFamily="18" charset="0"/>
              </a:rPr>
            </a:br>
            <a:r>
              <a:rPr lang="en-US" sz="2000" b="1" dirty="0" smtClean="0">
                <a:solidFill>
                  <a:schemeClr val="tx2">
                    <a:lumMod val="50000"/>
                  </a:schemeClr>
                </a:solidFill>
                <a:latin typeface="Rockwell" pitchFamily="18" charset="0"/>
              </a:rPr>
              <a:t>84. We can establish charitable funds to finance our program of supporting the Prophet (peace be upon him) and to pay for the writing and translation of books and articles.</a:t>
            </a:r>
            <a:endParaRPr lang="en-US" sz="2000" b="1" dirty="0">
              <a:solidFill>
                <a:schemeClr val="tx2">
                  <a:lumMod val="50000"/>
                </a:schemeClr>
              </a:solidFill>
              <a:latin typeface="Rockwell" pitchFamily="18" charset="0"/>
            </a:endParaRPr>
          </a:p>
        </p:txBody>
      </p:sp>
      <p:pic>
        <p:nvPicPr>
          <p:cNvPr id="11" name="Picture 10" descr="5.jpg"/>
          <p:cNvPicPr>
            <a:picLocks noChangeAspect="1"/>
          </p:cNvPicPr>
          <p:nvPr/>
        </p:nvPicPr>
        <p:blipFill>
          <a:blip r:embed="rId3" cstate="print"/>
          <a:stretch>
            <a:fillRect/>
          </a:stretch>
        </p:blipFill>
        <p:spPr>
          <a:xfrm>
            <a:off x="7020272" y="1484784"/>
            <a:ext cx="1861060" cy="1733674"/>
          </a:xfrm>
          <a:prstGeom prst="rect">
            <a:avLst/>
          </a:prstGeom>
        </p:spPr>
      </p:pic>
      <p:pic>
        <p:nvPicPr>
          <p:cNvPr id="12" name="Picture 11" descr="488287_458496607506704_2078441385_n.jpg"/>
          <p:cNvPicPr>
            <a:picLocks noChangeAspect="1"/>
          </p:cNvPicPr>
          <p:nvPr/>
        </p:nvPicPr>
        <p:blipFill>
          <a:blip r:embed="rId4" cstate="print"/>
          <a:stretch>
            <a:fillRect/>
          </a:stretch>
        </p:blipFill>
        <p:spPr>
          <a:xfrm>
            <a:off x="7020272" y="3284984"/>
            <a:ext cx="1823462" cy="2471534"/>
          </a:xfrm>
          <a:prstGeom prst="rect">
            <a:avLst/>
          </a:prstGeom>
        </p:spPr>
      </p:pic>
      <p:pic>
        <p:nvPicPr>
          <p:cNvPr id="7170" name="Picture 2" descr="C:\Program Files (x86)\Microsoft Office\MEDIA\OFFICE12\Lines\BD14768_.gif"/>
          <p:cNvPicPr>
            <a:picLocks noChangeAspect="1" noChangeArrowheads="1"/>
          </p:cNvPicPr>
          <p:nvPr/>
        </p:nvPicPr>
        <p:blipFill>
          <a:blip r:embed="rId5" cstate="print"/>
          <a:srcRect/>
          <a:stretch>
            <a:fillRect/>
          </a:stretch>
        </p:blipFill>
        <p:spPr bwMode="auto">
          <a:xfrm>
            <a:off x="1979712" y="6165304"/>
            <a:ext cx="4572000" cy="76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blinds(horizontal)">
                                      <p:cBhvr>
                                        <p:cTn id="1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3" name="Picture 2" descr="iRHI.jpg"/>
          <p:cNvPicPr>
            <a:picLocks noChangeAspect="1"/>
          </p:cNvPicPr>
          <p:nvPr/>
        </p:nvPicPr>
        <p:blipFill>
          <a:blip r:embed="rId3" cstate="print"/>
          <a:stretch>
            <a:fillRect/>
          </a:stretch>
        </p:blipFill>
        <p:spPr>
          <a:xfrm>
            <a:off x="7092280" y="332656"/>
            <a:ext cx="1584176" cy="1506576"/>
          </a:xfrm>
          <a:prstGeom prst="rect">
            <a:avLst/>
          </a:prstGeom>
        </p:spPr>
      </p:pic>
      <p:pic>
        <p:nvPicPr>
          <p:cNvPr id="2" name="Picture 1" descr="imagesCA2Y2B8S.jpg"/>
          <p:cNvPicPr>
            <a:picLocks noChangeAspect="1"/>
          </p:cNvPicPr>
          <p:nvPr/>
        </p:nvPicPr>
        <p:blipFill>
          <a:blip r:embed="rId4" cstate="print"/>
          <a:stretch>
            <a:fillRect/>
          </a:stretch>
        </p:blipFill>
        <p:spPr>
          <a:xfrm>
            <a:off x="7092280" y="2276872"/>
            <a:ext cx="1613540" cy="1478280"/>
          </a:xfrm>
          <a:prstGeom prst="rect">
            <a:avLst/>
          </a:prstGeom>
        </p:spPr>
      </p:pic>
      <p:pic>
        <p:nvPicPr>
          <p:cNvPr id="5" name="Picture 4" descr="internet-explorer-logo.jpg"/>
          <p:cNvPicPr>
            <a:picLocks noChangeAspect="1"/>
          </p:cNvPicPr>
          <p:nvPr/>
        </p:nvPicPr>
        <p:blipFill>
          <a:blip r:embed="rId5" cstate="print"/>
          <a:stretch>
            <a:fillRect/>
          </a:stretch>
        </p:blipFill>
        <p:spPr>
          <a:xfrm>
            <a:off x="5148064" y="332656"/>
            <a:ext cx="1451992" cy="1451992"/>
          </a:xfrm>
          <a:prstGeom prst="rect">
            <a:avLst/>
          </a:prstGeom>
        </p:spPr>
      </p:pic>
      <p:sp>
        <p:nvSpPr>
          <p:cNvPr id="7" name="Oval 6"/>
          <p:cNvSpPr/>
          <p:nvPr/>
        </p:nvSpPr>
        <p:spPr>
          <a:xfrm>
            <a:off x="683568" y="2636912"/>
            <a:ext cx="4536504" cy="3744416"/>
          </a:xfrm>
          <a:prstGeom prst="ellipse">
            <a:avLst/>
          </a:prstGeom>
          <a:solidFill>
            <a:schemeClr val="accent5">
              <a:lumMod val="20000"/>
              <a:lumOff val="80000"/>
              <a:alpha val="86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Rectangle 7"/>
          <p:cNvSpPr/>
          <p:nvPr/>
        </p:nvSpPr>
        <p:spPr>
          <a:xfrm>
            <a:off x="751156" y="3355245"/>
            <a:ext cx="4468916" cy="3170099"/>
          </a:xfrm>
          <a:prstGeom prst="rect">
            <a:avLst/>
          </a:prstGeom>
          <a:noFill/>
        </p:spPr>
        <p:txBody>
          <a:bodyPr wrap="none" lIns="91440" tIns="45720" rIns="91440" bIns="45720">
            <a:spAutoFit/>
          </a:bodyPr>
          <a:lstStyle/>
          <a:p>
            <a:pPr algn="ctr"/>
            <a:endParaRPr lang="en-US" sz="4000" b="1" dirty="0" smtClean="0">
              <a:solidFill>
                <a:schemeClr val="accent5">
                  <a:lumMod val="50000"/>
                </a:schemeClr>
              </a:solidFill>
              <a:effectLst>
                <a:outerShdw blurRad="38100" dist="38100" dir="2700000" algn="tl">
                  <a:srgbClr val="000000">
                    <a:alpha val="43137"/>
                  </a:srgbClr>
                </a:outerShdw>
              </a:effectLst>
            </a:endParaRPr>
          </a:p>
          <a:p>
            <a:pPr algn="ctr"/>
            <a:r>
              <a:rPr lang="en-US" sz="4000" b="1" dirty="0" smtClean="0">
                <a:solidFill>
                  <a:schemeClr val="accent5">
                    <a:lumMod val="50000"/>
                  </a:schemeClr>
                </a:solidFill>
                <a:effectLst>
                  <a:outerShdw blurRad="38100" dist="38100" dir="2700000" algn="tl">
                    <a:srgbClr val="000000">
                      <a:alpha val="43137"/>
                    </a:srgbClr>
                  </a:outerShdw>
                </a:effectLst>
              </a:rPr>
              <a:t>What We Can Do on</a:t>
            </a:r>
          </a:p>
          <a:p>
            <a:pPr algn="ctr"/>
            <a:r>
              <a:rPr lang="en-US" sz="4000" b="1" dirty="0" smtClean="0">
                <a:solidFill>
                  <a:schemeClr val="accent5">
                    <a:lumMod val="50000"/>
                  </a:schemeClr>
                </a:solidFill>
                <a:effectLst>
                  <a:outerShdw blurRad="38100" dist="38100" dir="2700000" algn="tl">
                    <a:srgbClr val="000000">
                      <a:alpha val="43137"/>
                    </a:srgbClr>
                  </a:outerShdw>
                </a:effectLst>
              </a:rPr>
              <a:t> the Internet</a:t>
            </a:r>
          </a:p>
          <a:p>
            <a:pPr algn="ctr"/>
            <a:endParaRPr lang="en-US" sz="4000" b="1" dirty="0" smtClean="0">
              <a:solidFill>
                <a:schemeClr val="accent5">
                  <a:lumMod val="50000"/>
                </a:schemeClr>
              </a:solidFill>
              <a:effectLst>
                <a:outerShdw blurRad="38100" dist="38100" dir="2700000" algn="tl">
                  <a:srgbClr val="000000">
                    <a:alpha val="43137"/>
                  </a:srgbClr>
                </a:outerShdw>
              </a:effectLst>
            </a:endParaRPr>
          </a:p>
          <a:p>
            <a:pPr algn="ctr"/>
            <a:endParaRPr lang="ar-SA" sz="4000" b="1" dirty="0">
              <a:solidFill>
                <a:schemeClr val="accent5">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8"/>
                                        </p:tgtEl>
                                        <p:attrNameLst>
                                          <p:attrName>style.opacity</p:attrName>
                                        </p:attrNameLst>
                                      </p:cBhvr>
                                      <p:to>
                                        <p:strVal val="0.5"/>
                                      </p:to>
                                    </p:set>
                                    <p:animEffect filter="image" prLst="opacity: 0.5">
                                      <p:cBhvr rctx="IE">
                                        <p:cTn id="7"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7" name="Oval 6"/>
          <p:cNvSpPr/>
          <p:nvPr/>
        </p:nvSpPr>
        <p:spPr>
          <a:xfrm>
            <a:off x="179512" y="0"/>
            <a:ext cx="6336704" cy="908720"/>
          </a:xfrm>
          <a:prstGeom prst="ellipse">
            <a:avLst/>
          </a:prstGeom>
          <a:solidFill>
            <a:schemeClr val="tx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Rectangle 7"/>
          <p:cNvSpPr/>
          <p:nvPr/>
        </p:nvSpPr>
        <p:spPr>
          <a:xfrm>
            <a:off x="107504" y="188640"/>
            <a:ext cx="6552728" cy="584775"/>
          </a:xfrm>
          <a:prstGeom prst="rect">
            <a:avLst/>
          </a:prstGeom>
          <a:noFill/>
        </p:spPr>
        <p:txBody>
          <a:bodyPr wrap="square" lIns="91440" tIns="45720" rIns="91440" bIns="45720">
            <a:spAutoFit/>
          </a:bodyPr>
          <a:lstStyle/>
          <a:p>
            <a:pPr algn="ctr"/>
            <a:r>
              <a:rPr lang="en-US" sz="3200" b="1" dirty="0" smtClean="0">
                <a:solidFill>
                  <a:schemeClr val="accent5">
                    <a:lumMod val="20000"/>
                    <a:lumOff val="80000"/>
                  </a:schemeClr>
                </a:solidFill>
                <a:effectLst>
                  <a:outerShdw blurRad="38100" dist="38100" dir="2700000" algn="tl">
                    <a:srgbClr val="000000">
                      <a:alpha val="43137"/>
                    </a:srgbClr>
                  </a:outerShdw>
                </a:effectLst>
              </a:rPr>
              <a:t>What We Can Do on the Internet</a:t>
            </a:r>
          </a:p>
        </p:txBody>
      </p:sp>
      <p:sp>
        <p:nvSpPr>
          <p:cNvPr id="12" name="Rectangle 11"/>
          <p:cNvSpPr/>
          <p:nvPr/>
        </p:nvSpPr>
        <p:spPr>
          <a:xfrm>
            <a:off x="107504" y="991463"/>
            <a:ext cx="6624736" cy="5770811"/>
          </a:xfrm>
          <a:prstGeom prst="rect">
            <a:avLst/>
          </a:prstGeom>
          <a:solidFill>
            <a:schemeClr val="accent5">
              <a:lumMod val="20000"/>
              <a:lumOff val="80000"/>
            </a:schemeClr>
          </a:solidFill>
        </p:spPr>
        <p:txBody>
          <a:bodyPr wrap="square" lIns="91440" tIns="45720" rIns="91440" bIns="45720">
            <a:spAutoFit/>
          </a:bodyPr>
          <a:lstStyle/>
          <a:p>
            <a:pPr algn="l" rtl="0"/>
            <a:endParaRPr lang="en-US" sz="800" dirty="0" smtClean="0">
              <a:effectLst>
                <a:outerShdw blurRad="38100" dist="38100" dir="2700000" algn="tl">
                  <a:srgbClr val="000000">
                    <a:alpha val="43137"/>
                  </a:srgbClr>
                </a:outerShdw>
              </a:effectLst>
              <a:latin typeface="Rockwell" pitchFamily="18" charset="0"/>
            </a:endParaRPr>
          </a:p>
          <a:p>
            <a:pPr algn="l" rtl="0"/>
            <a:endParaRPr lang="en-US" sz="800" dirty="0" smtClean="0">
              <a:effectLst>
                <a:outerShdw blurRad="38100" dist="38100" dir="2700000" algn="tl">
                  <a:srgbClr val="000000">
                    <a:alpha val="43137"/>
                  </a:srgbClr>
                </a:outerShdw>
              </a:effectLst>
              <a:latin typeface="Rockwell" pitchFamily="18" charset="0"/>
            </a:endParaRPr>
          </a:p>
          <a:p>
            <a:pPr algn="l" rtl="0"/>
            <a:r>
              <a:rPr lang="en-US" sz="2400" dirty="0" smtClean="0">
                <a:effectLst>
                  <a:outerShdw blurRad="38100" dist="38100" dir="2700000" algn="tl">
                    <a:srgbClr val="000000">
                      <a:alpha val="43137"/>
                    </a:srgbClr>
                  </a:outerShdw>
                </a:effectLst>
                <a:latin typeface="Rockwell" pitchFamily="18" charset="0"/>
              </a:rPr>
              <a:t>85. We can establish organizations devoted to propagating Islam and showing, among other things, how Islam teaches love and reverence for all of the Prophets (peace be upon them all).</a:t>
            </a:r>
          </a:p>
          <a:p>
            <a:pPr algn="l" rtl="0"/>
            <a:endParaRPr lang="en-US" sz="800" dirty="0" smtClean="0">
              <a:effectLst>
                <a:outerShdw blurRad="38100" dist="38100" dir="2700000" algn="tl">
                  <a:srgbClr val="000000">
                    <a:alpha val="43137"/>
                  </a:srgbClr>
                </a:outerShdw>
              </a:effectLst>
              <a:latin typeface="Rockwell" pitchFamily="18" charset="0"/>
            </a:endParaRPr>
          </a:p>
          <a:p>
            <a:pPr algn="l" rtl="0"/>
            <a:r>
              <a:rPr lang="en-US" sz="2400" dirty="0" smtClean="0">
                <a:effectLst>
                  <a:outerShdw blurRad="38100" dist="38100" dir="2700000" algn="tl">
                    <a:srgbClr val="000000">
                      <a:alpha val="43137"/>
                    </a:srgbClr>
                  </a:outerShdw>
                </a:effectLst>
                <a:latin typeface="Rockwell" pitchFamily="18" charset="0"/>
              </a:rPr>
              <a:t>86. We can establish websites and online newsgroups devoted to the life of the Prophet (peace be upon him). On a smaller scale, we can create dedicated web pages for existing websites that have a broader focus.</a:t>
            </a:r>
            <a:br>
              <a:rPr lang="en-US" sz="2400" dirty="0" smtClean="0">
                <a:effectLst>
                  <a:outerShdw blurRad="38100" dist="38100" dir="2700000" algn="tl">
                    <a:srgbClr val="000000">
                      <a:alpha val="43137"/>
                    </a:srgbClr>
                  </a:outerShdw>
                </a:effectLst>
                <a:latin typeface="Rockwell" pitchFamily="18" charset="0"/>
              </a:rPr>
            </a:br>
            <a:r>
              <a:rPr lang="en-US" sz="900" dirty="0" smtClean="0">
                <a:effectLst>
                  <a:outerShdw blurRad="38100" dist="38100" dir="2700000" algn="tl">
                    <a:srgbClr val="000000">
                      <a:alpha val="43137"/>
                    </a:srgbClr>
                  </a:outerShdw>
                </a:effectLst>
                <a:latin typeface="Rockwell" pitchFamily="18" charset="0"/>
              </a:rPr>
              <a:t> </a:t>
            </a:r>
            <a:r>
              <a:rPr lang="en-US" sz="2400" dirty="0" smtClean="0">
                <a:effectLst>
                  <a:outerShdw blurRad="38100" dist="38100" dir="2700000" algn="tl">
                    <a:srgbClr val="000000">
                      <a:alpha val="43137"/>
                    </a:srgbClr>
                  </a:outerShdw>
                </a:effectLst>
                <a:latin typeface="Rockwell" pitchFamily="18" charset="0"/>
              </a:rPr>
              <a:t/>
            </a:r>
            <a:br>
              <a:rPr lang="en-US" sz="2400" dirty="0" smtClean="0">
                <a:effectLst>
                  <a:outerShdw blurRad="38100" dist="38100" dir="2700000" algn="tl">
                    <a:srgbClr val="000000">
                      <a:alpha val="43137"/>
                    </a:srgbClr>
                  </a:outerShdw>
                </a:effectLst>
                <a:latin typeface="Rockwell" pitchFamily="18" charset="0"/>
              </a:rPr>
            </a:br>
            <a:r>
              <a:rPr lang="en-US" sz="2400" dirty="0" smtClean="0">
                <a:effectLst>
                  <a:outerShdw blurRad="38100" dist="38100" dir="2700000" algn="tl">
                    <a:srgbClr val="000000">
                      <a:alpha val="43137"/>
                    </a:srgbClr>
                  </a:outerShdw>
                </a:effectLst>
                <a:latin typeface="Rockwell" pitchFamily="18" charset="0"/>
              </a:rPr>
              <a:t>87. We can participate in live chats online with non-Muslims and invite them to study the personality of the Prophet (peace be upon him) and the religion that he came with.</a:t>
            </a:r>
            <a:endParaRPr lang="en-US" sz="2800" dirty="0">
              <a:effectLst>
                <a:outerShdw blurRad="38100" dist="38100" dir="2700000" algn="tl">
                  <a:srgbClr val="000000">
                    <a:alpha val="43137"/>
                  </a:srgbClr>
                </a:outerShdw>
              </a:effectLst>
              <a:latin typeface="Rockwell" pitchFamily="18" charset="0"/>
            </a:endParaRPr>
          </a:p>
        </p:txBody>
      </p:sp>
      <p:pic>
        <p:nvPicPr>
          <p:cNvPr id="13" name="Picture 12" descr="imagesCAF4W8FK.jpg"/>
          <p:cNvPicPr>
            <a:picLocks noChangeAspect="1"/>
          </p:cNvPicPr>
          <p:nvPr/>
        </p:nvPicPr>
        <p:blipFill>
          <a:blip r:embed="rId3" cstate="print"/>
          <a:stretch>
            <a:fillRect/>
          </a:stretch>
        </p:blipFill>
        <p:spPr>
          <a:xfrm>
            <a:off x="6876256" y="476672"/>
            <a:ext cx="2068388" cy="1303020"/>
          </a:xfrm>
          <a:prstGeom prst="rect">
            <a:avLst/>
          </a:prstGeom>
        </p:spPr>
      </p:pic>
      <p:pic>
        <p:nvPicPr>
          <p:cNvPr id="14" name="Picture 13" descr="weapons_revolution.jpg"/>
          <p:cNvPicPr>
            <a:picLocks noChangeAspect="1"/>
          </p:cNvPicPr>
          <p:nvPr/>
        </p:nvPicPr>
        <p:blipFill>
          <a:blip r:embed="rId4" cstate="print"/>
          <a:stretch>
            <a:fillRect/>
          </a:stretch>
        </p:blipFill>
        <p:spPr>
          <a:xfrm>
            <a:off x="6843464" y="1916832"/>
            <a:ext cx="2121024" cy="1920240"/>
          </a:xfrm>
          <a:prstGeom prst="rect">
            <a:avLst/>
          </a:prstGeom>
        </p:spPr>
      </p:pic>
      <p:pic>
        <p:nvPicPr>
          <p:cNvPr id="15" name="Picture 14" descr="Google, why are muslims.png"/>
          <p:cNvPicPr>
            <a:picLocks noChangeAspect="1"/>
          </p:cNvPicPr>
          <p:nvPr/>
        </p:nvPicPr>
        <p:blipFill>
          <a:blip r:embed="rId5" cstate="print"/>
          <a:stretch>
            <a:fillRect/>
          </a:stretch>
        </p:blipFill>
        <p:spPr>
          <a:xfrm>
            <a:off x="6876256" y="3933056"/>
            <a:ext cx="2088232" cy="25922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7" name="Oval 6"/>
          <p:cNvSpPr/>
          <p:nvPr/>
        </p:nvSpPr>
        <p:spPr>
          <a:xfrm>
            <a:off x="179512" y="0"/>
            <a:ext cx="6336704" cy="908720"/>
          </a:xfrm>
          <a:prstGeom prst="ellipse">
            <a:avLst/>
          </a:prstGeom>
          <a:solidFill>
            <a:schemeClr val="tx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Rectangle 7"/>
          <p:cNvSpPr/>
          <p:nvPr/>
        </p:nvSpPr>
        <p:spPr>
          <a:xfrm>
            <a:off x="107504" y="188640"/>
            <a:ext cx="6552728" cy="584775"/>
          </a:xfrm>
          <a:prstGeom prst="rect">
            <a:avLst/>
          </a:prstGeom>
          <a:noFill/>
        </p:spPr>
        <p:txBody>
          <a:bodyPr wrap="square" lIns="91440" tIns="45720" rIns="91440" bIns="45720">
            <a:spAutoFit/>
          </a:bodyPr>
          <a:lstStyle/>
          <a:p>
            <a:pPr algn="ctr"/>
            <a:r>
              <a:rPr lang="en-US" sz="3200" b="1" dirty="0" smtClean="0">
                <a:solidFill>
                  <a:schemeClr val="accent5">
                    <a:lumMod val="20000"/>
                    <a:lumOff val="80000"/>
                  </a:schemeClr>
                </a:solidFill>
                <a:effectLst>
                  <a:outerShdw blurRad="38100" dist="38100" dir="2700000" algn="tl">
                    <a:srgbClr val="000000">
                      <a:alpha val="43137"/>
                    </a:srgbClr>
                  </a:outerShdw>
                </a:effectLst>
              </a:rPr>
              <a:t>What We Can Do on the Internet</a:t>
            </a:r>
          </a:p>
        </p:txBody>
      </p:sp>
      <p:sp>
        <p:nvSpPr>
          <p:cNvPr id="12" name="Rectangle 11"/>
          <p:cNvSpPr/>
          <p:nvPr/>
        </p:nvSpPr>
        <p:spPr>
          <a:xfrm>
            <a:off x="107504" y="1052736"/>
            <a:ext cx="6624736" cy="5524589"/>
          </a:xfrm>
          <a:prstGeom prst="rect">
            <a:avLst/>
          </a:prstGeom>
          <a:solidFill>
            <a:schemeClr val="accent5">
              <a:lumMod val="20000"/>
              <a:lumOff val="80000"/>
            </a:schemeClr>
          </a:solidFill>
        </p:spPr>
        <p:txBody>
          <a:bodyPr wrap="square" lIns="91440" tIns="45720" rIns="91440" bIns="45720">
            <a:spAutoFit/>
          </a:bodyPr>
          <a:lstStyle/>
          <a:p>
            <a:pPr algn="l" rtl="0"/>
            <a:endParaRPr lang="en-US" sz="900" b="1" dirty="0" smtClean="0">
              <a:effectLst>
                <a:outerShdw blurRad="38100" dist="38100" dir="2700000" algn="tl">
                  <a:srgbClr val="000000">
                    <a:alpha val="43137"/>
                  </a:srgbClr>
                </a:outerShdw>
              </a:effectLst>
              <a:latin typeface="Rockwell" pitchFamily="18" charset="0"/>
            </a:endParaRPr>
          </a:p>
          <a:p>
            <a:pPr algn="l" rtl="0"/>
            <a:r>
              <a:rPr lang="en-US" sz="2400" b="1" dirty="0" smtClean="0">
                <a:effectLst>
                  <a:outerShdw blurRad="38100" dist="38100" dir="2700000" algn="tl">
                    <a:srgbClr val="000000">
                      <a:alpha val="43137"/>
                    </a:srgbClr>
                  </a:outerShdw>
                </a:effectLst>
                <a:latin typeface="Rockwell" pitchFamily="18" charset="0"/>
              </a:rPr>
              <a:t>88. We can include at the bottom of our e-mails some appropriate </a:t>
            </a:r>
            <a:r>
              <a:rPr lang="en-US" sz="2400" b="1" dirty="0" err="1" smtClean="0">
                <a:effectLst>
                  <a:outerShdw blurRad="38100" dist="38100" dir="2700000" algn="tl">
                    <a:srgbClr val="000000">
                      <a:alpha val="43137"/>
                    </a:srgbClr>
                  </a:outerShdw>
                </a:effectLst>
                <a:latin typeface="Rockwell" pitchFamily="18" charset="0"/>
              </a:rPr>
              <a:t>hadîth</a:t>
            </a:r>
            <a:r>
              <a:rPr lang="en-US" sz="2400" b="1" dirty="0" smtClean="0">
                <a:effectLst>
                  <a:outerShdw blurRad="38100" dist="38100" dir="2700000" algn="tl">
                    <a:srgbClr val="000000">
                      <a:alpha val="43137"/>
                    </a:srgbClr>
                  </a:outerShdw>
                </a:effectLst>
                <a:latin typeface="Rockwell" pitchFamily="18" charset="0"/>
              </a:rPr>
              <a:t> and sayings of the Prophet (peace be upon him).</a:t>
            </a:r>
          </a:p>
          <a:p>
            <a:pPr algn="l" rtl="0"/>
            <a:endParaRPr lang="en-US" sz="800" b="1" dirty="0" smtClean="0">
              <a:effectLst>
                <a:outerShdw blurRad="38100" dist="38100" dir="2700000" algn="tl">
                  <a:srgbClr val="000000">
                    <a:alpha val="43137"/>
                  </a:srgbClr>
                </a:outerShdw>
              </a:effectLst>
              <a:latin typeface="Rockwell" pitchFamily="18" charset="0"/>
            </a:endParaRPr>
          </a:p>
          <a:p>
            <a:pPr algn="l" rtl="0"/>
            <a:r>
              <a:rPr lang="en-US" sz="800" b="1" dirty="0">
                <a:effectLst>
                  <a:outerShdw blurRad="38100" dist="38100" dir="2700000" algn="tl">
                    <a:srgbClr val="000000">
                      <a:alpha val="43137"/>
                    </a:srgbClr>
                  </a:outerShdw>
                </a:effectLst>
                <a:latin typeface="Rockwell" pitchFamily="18" charset="0"/>
              </a:rPr>
              <a:t> </a:t>
            </a:r>
            <a:r>
              <a:rPr lang="en-US" sz="2400" b="1" dirty="0" smtClean="0">
                <a:effectLst>
                  <a:outerShdw blurRad="38100" dist="38100" dir="2700000" algn="tl">
                    <a:srgbClr val="000000">
                      <a:alpha val="43137"/>
                    </a:srgbClr>
                  </a:outerShdw>
                </a:effectLst>
                <a:latin typeface="Rockwell" pitchFamily="18" charset="0"/>
              </a:rPr>
              <a:t/>
            </a:r>
            <a:br>
              <a:rPr lang="en-US" sz="2400" b="1" dirty="0" smtClean="0">
                <a:effectLst>
                  <a:outerShdw blurRad="38100" dist="38100" dir="2700000" algn="tl">
                    <a:srgbClr val="000000">
                      <a:alpha val="43137"/>
                    </a:srgbClr>
                  </a:outerShdw>
                </a:effectLst>
                <a:latin typeface="Rockwell" pitchFamily="18" charset="0"/>
              </a:rPr>
            </a:br>
            <a:r>
              <a:rPr lang="en-US" sz="2400" b="1" dirty="0" smtClean="0">
                <a:effectLst>
                  <a:outerShdw blurRad="38100" dist="38100" dir="2700000" algn="tl">
                    <a:srgbClr val="000000">
                      <a:alpha val="43137"/>
                    </a:srgbClr>
                  </a:outerShdw>
                </a:effectLst>
                <a:latin typeface="Rockwell" pitchFamily="18" charset="0"/>
              </a:rPr>
              <a:t>89. We can prepare an occasional online newsletter that discusses the life of the Prophet (peace be upon him) and his message to be sent out on special occasions and whenever circumstances warrant it.</a:t>
            </a:r>
          </a:p>
          <a:p>
            <a:pPr algn="l" rtl="0"/>
            <a:r>
              <a:rPr lang="en-US" sz="800" b="1" dirty="0" smtClean="0">
                <a:effectLst>
                  <a:outerShdw blurRad="38100" dist="38100" dir="2700000" algn="tl">
                    <a:srgbClr val="000000">
                      <a:alpha val="43137"/>
                    </a:srgbClr>
                  </a:outerShdw>
                </a:effectLst>
                <a:latin typeface="Rockwell" pitchFamily="18" charset="0"/>
              </a:rPr>
              <a:t> </a:t>
            </a:r>
            <a:r>
              <a:rPr lang="en-US" sz="2400" b="1" dirty="0" smtClean="0">
                <a:effectLst>
                  <a:outerShdw blurRad="38100" dist="38100" dir="2700000" algn="tl">
                    <a:srgbClr val="000000">
                      <a:alpha val="43137"/>
                    </a:srgbClr>
                  </a:outerShdw>
                </a:effectLst>
                <a:latin typeface="Rockwell" pitchFamily="18" charset="0"/>
              </a:rPr>
              <a:t/>
            </a:r>
            <a:br>
              <a:rPr lang="en-US" sz="2400" b="1" dirty="0" smtClean="0">
                <a:effectLst>
                  <a:outerShdw blurRad="38100" dist="38100" dir="2700000" algn="tl">
                    <a:srgbClr val="000000">
                      <a:alpha val="43137"/>
                    </a:srgbClr>
                  </a:outerShdw>
                </a:effectLst>
                <a:latin typeface="Rockwell" pitchFamily="18" charset="0"/>
              </a:rPr>
            </a:br>
            <a:r>
              <a:rPr lang="en-US" sz="800" b="1" dirty="0" smtClean="0">
                <a:effectLst>
                  <a:outerShdw blurRad="38100" dist="38100" dir="2700000" algn="tl">
                    <a:srgbClr val="000000">
                      <a:alpha val="43137"/>
                    </a:srgbClr>
                  </a:outerShdw>
                </a:effectLst>
                <a:latin typeface="Rockwell" pitchFamily="18" charset="0"/>
              </a:rPr>
              <a:t> </a:t>
            </a:r>
            <a:r>
              <a:rPr lang="en-US" sz="2400" b="1" dirty="0" smtClean="0">
                <a:effectLst>
                  <a:outerShdw blurRad="38100" dist="38100" dir="2700000" algn="tl">
                    <a:srgbClr val="000000">
                      <a:alpha val="43137"/>
                    </a:srgbClr>
                  </a:outerShdw>
                </a:effectLst>
                <a:latin typeface="Rockwell" pitchFamily="18" charset="0"/>
              </a:rPr>
              <a:t/>
            </a:r>
            <a:br>
              <a:rPr lang="en-US" sz="2400" b="1" dirty="0" smtClean="0">
                <a:effectLst>
                  <a:outerShdw blurRad="38100" dist="38100" dir="2700000" algn="tl">
                    <a:srgbClr val="000000">
                      <a:alpha val="43137"/>
                    </a:srgbClr>
                  </a:outerShdw>
                </a:effectLst>
                <a:latin typeface="Rockwell" pitchFamily="18" charset="0"/>
              </a:rPr>
            </a:br>
            <a:r>
              <a:rPr lang="en-US" sz="2400" b="1" dirty="0" smtClean="0">
                <a:effectLst>
                  <a:outerShdw blurRad="38100" dist="38100" dir="2700000" algn="tl">
                    <a:srgbClr val="000000">
                      <a:alpha val="43137"/>
                    </a:srgbClr>
                  </a:outerShdw>
                </a:effectLst>
                <a:latin typeface="Rockwell" pitchFamily="18" charset="0"/>
              </a:rPr>
              <a:t>90. We can post on major search engines notices about relevant books and lectures.</a:t>
            </a:r>
          </a:p>
          <a:p>
            <a:pPr algn="l" rtl="0"/>
            <a:endParaRPr lang="en-US" sz="2400" b="1" dirty="0" smtClean="0">
              <a:effectLst>
                <a:outerShdw blurRad="38100" dist="38100" dir="2700000" algn="tl">
                  <a:srgbClr val="000000">
                    <a:alpha val="43137"/>
                  </a:srgbClr>
                </a:outerShdw>
              </a:effectLst>
              <a:latin typeface="Rockwell" pitchFamily="18" charset="0"/>
            </a:endParaRPr>
          </a:p>
        </p:txBody>
      </p:sp>
      <p:pic>
        <p:nvPicPr>
          <p:cNvPr id="13" name="Picture 12" descr="imagesCAF4W8FK.jpg"/>
          <p:cNvPicPr>
            <a:picLocks noChangeAspect="1"/>
          </p:cNvPicPr>
          <p:nvPr/>
        </p:nvPicPr>
        <p:blipFill>
          <a:blip r:embed="rId3" cstate="print"/>
          <a:stretch>
            <a:fillRect/>
          </a:stretch>
        </p:blipFill>
        <p:spPr>
          <a:xfrm>
            <a:off x="6876256" y="476672"/>
            <a:ext cx="2068388" cy="1303020"/>
          </a:xfrm>
          <a:prstGeom prst="rect">
            <a:avLst/>
          </a:prstGeom>
        </p:spPr>
      </p:pic>
      <p:pic>
        <p:nvPicPr>
          <p:cNvPr id="9" name="Picture 8" descr="imagesCA0ZDGAQ.jpg"/>
          <p:cNvPicPr>
            <a:picLocks noChangeAspect="1"/>
          </p:cNvPicPr>
          <p:nvPr/>
        </p:nvPicPr>
        <p:blipFill>
          <a:blip r:embed="rId4" cstate="print"/>
          <a:stretch>
            <a:fillRect/>
          </a:stretch>
        </p:blipFill>
        <p:spPr>
          <a:xfrm>
            <a:off x="6876256" y="1916832"/>
            <a:ext cx="2081024" cy="1872208"/>
          </a:xfrm>
          <a:prstGeom prst="rect">
            <a:avLst/>
          </a:prstGeom>
        </p:spPr>
      </p:pic>
      <p:pic>
        <p:nvPicPr>
          <p:cNvPr id="10" name="Picture 9" descr="weapons_revolution.jpg"/>
          <p:cNvPicPr>
            <a:picLocks noChangeAspect="1"/>
          </p:cNvPicPr>
          <p:nvPr/>
        </p:nvPicPr>
        <p:blipFill>
          <a:blip r:embed="rId5" cstate="print"/>
          <a:stretch>
            <a:fillRect/>
          </a:stretch>
        </p:blipFill>
        <p:spPr>
          <a:xfrm>
            <a:off x="6876256" y="3933056"/>
            <a:ext cx="2085528" cy="2564904"/>
          </a:xfrm>
          <a:prstGeom prst="rect">
            <a:avLst/>
          </a:prstGeom>
        </p:spPr>
      </p:pic>
      <p:sp>
        <p:nvSpPr>
          <p:cNvPr id="11" name="TextBox 10"/>
          <p:cNvSpPr txBox="1"/>
          <p:nvPr/>
        </p:nvSpPr>
        <p:spPr>
          <a:xfrm>
            <a:off x="5940152" y="692696"/>
            <a:ext cx="720080" cy="307777"/>
          </a:xfrm>
          <a:prstGeom prst="rect">
            <a:avLst/>
          </a:prstGeom>
          <a:noFill/>
        </p:spPr>
        <p:txBody>
          <a:bodyPr wrap="square" rtlCol="1">
            <a:spAutoFit/>
          </a:bodyPr>
          <a:lstStyle/>
          <a:p>
            <a:r>
              <a:rPr lang="en-GB" sz="1400" b="1" dirty="0" smtClean="0">
                <a:solidFill>
                  <a:schemeClr val="accent5">
                    <a:lumMod val="20000"/>
                    <a:lumOff val="80000"/>
                  </a:schemeClr>
                </a:solidFill>
                <a:effectLst>
                  <a:outerShdw blurRad="38100" dist="38100" dir="2700000" algn="tl">
                    <a:srgbClr val="000000">
                      <a:alpha val="43137"/>
                    </a:srgbClr>
                  </a:outerShdw>
                </a:effectLst>
              </a:rPr>
              <a:t>(cont.)</a:t>
            </a:r>
            <a:endParaRPr lang="ar-SA" sz="1400" b="1" dirty="0">
              <a:solidFill>
                <a:schemeClr val="accent5">
                  <a:lumMod val="20000"/>
                  <a:lumOff val="80000"/>
                </a:schemeClr>
              </a:solidFill>
              <a:effectLst>
                <a:outerShdw blurRad="38100" dist="38100" dir="2700000" algn="tl">
                  <a:srgbClr val="000000">
                    <a:alpha val="43137"/>
                  </a:srgbClr>
                </a:outerShdw>
              </a:effectLst>
            </a:endParaRPr>
          </a:p>
        </p:txBody>
      </p:sp>
      <p:pic>
        <p:nvPicPr>
          <p:cNvPr id="8194" name="Picture 2" descr="C:\Program Files (x86)\Microsoft Office\MEDIA\OFFICE12\Lines\BD14595_.gif"/>
          <p:cNvPicPr>
            <a:picLocks noChangeAspect="1" noChangeArrowheads="1"/>
          </p:cNvPicPr>
          <p:nvPr/>
        </p:nvPicPr>
        <p:blipFill>
          <a:blip r:embed="rId6" cstate="print"/>
          <a:srcRect/>
          <a:stretch>
            <a:fillRect/>
          </a:stretch>
        </p:blipFill>
        <p:spPr bwMode="auto">
          <a:xfrm>
            <a:off x="611560" y="6358086"/>
            <a:ext cx="5715000" cy="95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blinds(horizontal)">
                                      <p:cBhvr>
                                        <p:cTn id="12"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6000"/>
          </a:stretch>
        </a:blipFill>
        <a:effectLst/>
      </p:bgPr>
    </p:bg>
    <p:spTree>
      <p:nvGrpSpPr>
        <p:cNvPr id="1" name=""/>
        <p:cNvGrpSpPr/>
        <p:nvPr/>
      </p:nvGrpSpPr>
      <p:grpSpPr>
        <a:xfrm>
          <a:off x="0" y="0"/>
          <a:ext cx="0" cy="0"/>
          <a:chOff x="0" y="0"/>
          <a:chExt cx="0" cy="0"/>
        </a:xfrm>
      </p:grpSpPr>
      <p:sp>
        <p:nvSpPr>
          <p:cNvPr id="4" name="Rectangle 3"/>
          <p:cNvSpPr/>
          <p:nvPr/>
        </p:nvSpPr>
        <p:spPr>
          <a:xfrm>
            <a:off x="185447" y="260648"/>
            <a:ext cx="6474785" cy="1697068"/>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lnSpc>
                <a:spcPct val="150000"/>
              </a:lnSpc>
            </a:pPr>
            <a:r>
              <a:rPr lang="en-US" sz="2400" b="1" dirty="0" smtClean="0">
                <a:effectLst>
                  <a:outerShdw blurRad="38100" dist="38100" dir="2700000" algn="tl">
                    <a:srgbClr val="000000">
                      <a:alpha val="43137"/>
                    </a:srgbClr>
                  </a:outerShdw>
                </a:effectLst>
              </a:rPr>
              <a:t>Things We Can Do With Our Wealth and Through </a:t>
            </a:r>
          </a:p>
          <a:p>
            <a:pPr algn="ctr">
              <a:lnSpc>
                <a:spcPct val="150000"/>
              </a:lnSpc>
            </a:pPr>
            <a:r>
              <a:rPr lang="en-US" sz="2400" b="1" dirty="0" smtClean="0">
                <a:effectLst>
                  <a:outerShdw blurRad="38100" dist="38100" dir="2700000" algn="tl">
                    <a:srgbClr val="000000">
                      <a:alpha val="43137"/>
                    </a:srgbClr>
                  </a:outerShdw>
                </a:effectLst>
              </a:rPr>
              <a:t>Our Islamic Governments</a:t>
            </a:r>
            <a:br>
              <a:rPr lang="en-US" sz="2400" b="1" dirty="0" smtClean="0">
                <a:effectLst>
                  <a:outerShdw blurRad="38100" dist="38100" dir="2700000" algn="tl">
                    <a:srgbClr val="000000">
                      <a:alpha val="43137"/>
                    </a:srgbClr>
                  </a:outerShdw>
                </a:effectLst>
              </a:rPr>
            </a:br>
            <a:endParaRPr lang="en-US" sz="2400" b="1" cap="none" spc="0" dirty="0">
              <a:ln w="50800"/>
              <a:solidFill>
                <a:schemeClr val="bg1">
                  <a:shade val="50000"/>
                </a:schemeClr>
              </a:solidFill>
              <a:effectLst>
                <a:outerShdw blurRad="38100" dist="38100" dir="2700000" algn="tl">
                  <a:srgbClr val="000000">
                    <a:alpha val="43137"/>
                  </a:srgbClr>
                </a:outerShdw>
              </a:effectLst>
            </a:endParaRPr>
          </a:p>
        </p:txBody>
      </p:sp>
      <p:pic>
        <p:nvPicPr>
          <p:cNvPr id="5" name="Picture 4" descr="ض.jpg"/>
          <p:cNvPicPr>
            <a:picLocks noChangeAspect="1"/>
          </p:cNvPicPr>
          <p:nvPr/>
        </p:nvPicPr>
        <p:blipFill>
          <a:blip r:embed="rId3" cstate="print"/>
          <a:stretch>
            <a:fillRect/>
          </a:stretch>
        </p:blipFill>
        <p:spPr>
          <a:xfrm>
            <a:off x="6823195" y="0"/>
            <a:ext cx="2320805" cy="17728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b="52000"/>
          </a:stretch>
        </a:blipFill>
        <a:effectLst/>
      </p:bgPr>
    </p:bg>
    <p:spTree>
      <p:nvGrpSpPr>
        <p:cNvPr id="1" name=""/>
        <p:cNvGrpSpPr/>
        <p:nvPr/>
      </p:nvGrpSpPr>
      <p:grpSpPr>
        <a:xfrm>
          <a:off x="0" y="0"/>
          <a:ext cx="0" cy="0"/>
          <a:chOff x="0" y="0"/>
          <a:chExt cx="0" cy="0"/>
        </a:xfrm>
      </p:grpSpPr>
      <p:sp>
        <p:nvSpPr>
          <p:cNvPr id="4" name="TextBox 3"/>
          <p:cNvSpPr txBox="1"/>
          <p:nvPr/>
        </p:nvSpPr>
        <p:spPr>
          <a:xfrm>
            <a:off x="0" y="3312368"/>
            <a:ext cx="9144000" cy="3545458"/>
          </a:xfrm>
          <a:prstGeom prst="rect">
            <a:avLst/>
          </a:prstGeom>
          <a:solidFill>
            <a:srgbClr val="B9B085">
              <a:alpha val="58824"/>
            </a:srgbClr>
          </a:solidFill>
          <a:effectLst>
            <a:outerShdw blurRad="723900" dir="18960000" algn="ctr" rotWithShape="0">
              <a:schemeClr val="bg1">
                <a:alpha val="75000"/>
              </a:schemeClr>
            </a:outerShdw>
          </a:effectLst>
          <a:scene3d>
            <a:camera prst="orthographicFront"/>
            <a:lightRig rig="threePt" dir="t"/>
          </a:scene3d>
          <a:sp3d contourW="12700">
            <a:bevelT w="152400" h="50800" prst="softRound"/>
            <a:contourClr>
              <a:srgbClr val="860000"/>
            </a:contourClr>
          </a:sp3d>
        </p:spPr>
        <p:txBody>
          <a:bodyPr wrap="square" rtlCol="1">
            <a:spAutoFit/>
          </a:bodyPr>
          <a:lstStyle/>
          <a:p>
            <a:pPr algn="l" rtl="0">
              <a:lnSpc>
                <a:spcPct val="150000"/>
              </a:lnSpc>
              <a:buFont typeface="Wingdings" pitchFamily="2" charset="2"/>
              <a:buChar char="v"/>
            </a:pPr>
            <a:endParaRPr lang="en-US" sz="2000" b="1" dirty="0" smtClean="0">
              <a:solidFill>
                <a:srgbClr val="860000"/>
              </a:solidFill>
              <a:latin typeface="Rockwell" pitchFamily="18" charset="0"/>
            </a:endParaRPr>
          </a:p>
          <a:p>
            <a:pPr algn="l" rtl="0">
              <a:lnSpc>
                <a:spcPct val="150000"/>
              </a:lnSpc>
            </a:pPr>
            <a:endParaRPr lang="en-US" sz="2000" b="1" dirty="0">
              <a:solidFill>
                <a:srgbClr val="860000"/>
              </a:solidFill>
              <a:latin typeface="Rockwell" pitchFamily="18" charset="0"/>
            </a:endParaRPr>
          </a:p>
          <a:p>
            <a:pPr algn="l" rtl="0">
              <a:lnSpc>
                <a:spcPct val="150000"/>
              </a:lnSpc>
            </a:pPr>
            <a:endParaRPr lang="en-US" sz="2000" b="1" dirty="0" smtClean="0">
              <a:solidFill>
                <a:srgbClr val="860000"/>
              </a:solidFill>
              <a:latin typeface="Rockwell" pitchFamily="18" charset="0"/>
            </a:endParaRPr>
          </a:p>
          <a:p>
            <a:pPr algn="l" rtl="0">
              <a:lnSpc>
                <a:spcPct val="150000"/>
              </a:lnSpc>
            </a:pPr>
            <a:endParaRPr lang="en-US" sz="900" b="1" dirty="0" smtClean="0">
              <a:solidFill>
                <a:srgbClr val="860000"/>
              </a:solidFill>
              <a:latin typeface="Rockwell" pitchFamily="18" charset="0"/>
            </a:endParaRPr>
          </a:p>
          <a:p>
            <a:pPr algn="l" rtl="0">
              <a:lnSpc>
                <a:spcPct val="150000"/>
              </a:lnSpc>
              <a:buFont typeface="Wingdings" pitchFamily="2" charset="2"/>
              <a:buChar char="v"/>
            </a:pPr>
            <a:endParaRPr lang="en-US" sz="900" b="1" dirty="0">
              <a:solidFill>
                <a:srgbClr val="860000"/>
              </a:solidFill>
              <a:latin typeface="Rockwell" pitchFamily="18" charset="0"/>
            </a:endParaRPr>
          </a:p>
          <a:p>
            <a:pPr algn="l" rtl="0">
              <a:lnSpc>
                <a:spcPct val="150000"/>
              </a:lnSpc>
              <a:buFont typeface="Wingdings" pitchFamily="2" charset="2"/>
              <a:buChar char="v"/>
            </a:pPr>
            <a:endParaRPr lang="en-US" sz="900" b="1" dirty="0" smtClean="0">
              <a:solidFill>
                <a:srgbClr val="860000"/>
              </a:solidFill>
              <a:latin typeface="Rockwell" pitchFamily="18" charset="0"/>
            </a:endParaRPr>
          </a:p>
          <a:p>
            <a:pPr algn="l" rtl="0">
              <a:lnSpc>
                <a:spcPct val="150000"/>
              </a:lnSpc>
              <a:buFont typeface="Wingdings" pitchFamily="2" charset="2"/>
              <a:buChar char="v"/>
            </a:pPr>
            <a:endParaRPr lang="en-US" sz="900" b="1" dirty="0" smtClean="0">
              <a:solidFill>
                <a:srgbClr val="860000"/>
              </a:solidFill>
              <a:latin typeface="Rockwell" pitchFamily="18" charset="0"/>
            </a:endParaRPr>
          </a:p>
          <a:p>
            <a:pPr algn="l" rtl="0">
              <a:lnSpc>
                <a:spcPct val="150000"/>
              </a:lnSpc>
              <a:buFont typeface="Wingdings" pitchFamily="2" charset="2"/>
              <a:buChar char="v"/>
            </a:pPr>
            <a:endParaRPr lang="en-US" sz="900" b="1" dirty="0" smtClean="0">
              <a:solidFill>
                <a:srgbClr val="860000"/>
              </a:solidFill>
              <a:latin typeface="Rockwell" pitchFamily="18" charset="0"/>
            </a:endParaRPr>
          </a:p>
          <a:p>
            <a:pPr algn="l" rtl="0">
              <a:lnSpc>
                <a:spcPct val="150000"/>
              </a:lnSpc>
              <a:buFont typeface="Wingdings" pitchFamily="2" charset="2"/>
              <a:buChar char="v"/>
            </a:pPr>
            <a:endParaRPr lang="en-US" sz="900" b="1" dirty="0" smtClean="0">
              <a:solidFill>
                <a:srgbClr val="860000"/>
              </a:solidFill>
              <a:latin typeface="Rockwell" pitchFamily="18" charset="0"/>
            </a:endParaRPr>
          </a:p>
          <a:p>
            <a:pPr algn="l" rtl="0">
              <a:lnSpc>
                <a:spcPct val="150000"/>
              </a:lnSpc>
              <a:buFont typeface="Wingdings" pitchFamily="2" charset="2"/>
              <a:buChar char="v"/>
            </a:pPr>
            <a:endParaRPr lang="en-US" sz="900" b="1" dirty="0" smtClean="0">
              <a:solidFill>
                <a:srgbClr val="860000"/>
              </a:solidFill>
              <a:latin typeface="Rockwell" pitchFamily="18" charset="0"/>
            </a:endParaRPr>
          </a:p>
          <a:p>
            <a:pPr algn="l" rtl="0">
              <a:lnSpc>
                <a:spcPct val="150000"/>
              </a:lnSpc>
              <a:buFont typeface="Wingdings" pitchFamily="2" charset="2"/>
              <a:buChar char="v"/>
            </a:pPr>
            <a:endParaRPr lang="en-US" sz="900" b="1" dirty="0" smtClean="0">
              <a:solidFill>
                <a:srgbClr val="860000"/>
              </a:solidFill>
              <a:latin typeface="Rockwell" pitchFamily="18" charset="0"/>
            </a:endParaRPr>
          </a:p>
          <a:p>
            <a:pPr algn="l" rtl="0">
              <a:lnSpc>
                <a:spcPct val="150000"/>
              </a:lnSpc>
            </a:pPr>
            <a:endParaRPr lang="en-US" sz="2000" b="1" dirty="0" smtClean="0">
              <a:solidFill>
                <a:srgbClr val="860000"/>
              </a:solidFill>
              <a:latin typeface="Rockwell" pitchFamily="18" charset="0"/>
            </a:endParaRPr>
          </a:p>
        </p:txBody>
      </p:sp>
      <p:sp>
        <p:nvSpPr>
          <p:cNvPr id="6" name="TextBox 5"/>
          <p:cNvSpPr txBox="1"/>
          <p:nvPr/>
        </p:nvSpPr>
        <p:spPr>
          <a:xfrm>
            <a:off x="0" y="4797152"/>
            <a:ext cx="9144000" cy="1938992"/>
          </a:xfrm>
          <a:prstGeom prst="rect">
            <a:avLst/>
          </a:prstGeom>
          <a:noFill/>
        </p:spPr>
        <p:txBody>
          <a:bodyPr wrap="square" rtlCol="1">
            <a:spAutoFit/>
          </a:bodyPr>
          <a:lstStyle/>
          <a:p>
            <a:pPr algn="l" rtl="0">
              <a:lnSpc>
                <a:spcPct val="150000"/>
              </a:lnSpc>
              <a:buFont typeface="Wingdings" pitchFamily="2" charset="2"/>
              <a:buChar char="q"/>
            </a:pPr>
            <a:r>
              <a:rPr lang="en-US" sz="2000" b="1" dirty="0">
                <a:solidFill>
                  <a:srgbClr val="860000"/>
                </a:solidFill>
                <a:latin typeface="Rockwell" pitchFamily="18" charset="0"/>
              </a:rPr>
              <a:t> </a:t>
            </a:r>
            <a:r>
              <a:rPr lang="en-US" sz="2000" b="1" dirty="0" smtClean="0">
                <a:solidFill>
                  <a:srgbClr val="860000"/>
                </a:solidFill>
                <a:latin typeface="Rockwell" pitchFamily="18" charset="0"/>
              </a:rPr>
              <a:t> The hypocrites had said to the Prophet (peace be upon him): “We bear witness that indeed you are the Messenger of Allah.” In turn, Allah said: “Allah knows that you are indeed His Messenger, and Allah bears witness that the hypocrites are liars.” [</a:t>
            </a:r>
            <a:r>
              <a:rPr lang="en-US" sz="2000" b="1" dirty="0" err="1" smtClean="0">
                <a:solidFill>
                  <a:srgbClr val="860000"/>
                </a:solidFill>
                <a:latin typeface="Rockwell" pitchFamily="18" charset="0"/>
              </a:rPr>
              <a:t>Sûrah</a:t>
            </a:r>
            <a:r>
              <a:rPr lang="en-US" sz="2000" b="1" dirty="0" smtClean="0">
                <a:solidFill>
                  <a:srgbClr val="860000"/>
                </a:solidFill>
                <a:latin typeface="Rockwell" pitchFamily="18" charset="0"/>
              </a:rPr>
              <a:t> al-</a:t>
            </a:r>
            <a:r>
              <a:rPr lang="en-US" sz="2000" b="1" dirty="0" err="1" smtClean="0">
                <a:solidFill>
                  <a:srgbClr val="860000"/>
                </a:solidFill>
                <a:latin typeface="Rockwell" pitchFamily="18" charset="0"/>
              </a:rPr>
              <a:t>Munâfiqûn</a:t>
            </a:r>
            <a:r>
              <a:rPr lang="en-US" sz="2000" b="1" dirty="0" smtClean="0">
                <a:solidFill>
                  <a:srgbClr val="860000"/>
                </a:solidFill>
                <a:latin typeface="Rockwell" pitchFamily="18" charset="0"/>
              </a:rPr>
              <a:t>: 1]</a:t>
            </a:r>
            <a:endParaRPr lang="ar-SA" sz="2000" dirty="0"/>
          </a:p>
        </p:txBody>
      </p:sp>
      <p:sp>
        <p:nvSpPr>
          <p:cNvPr id="7" name="TextBox 6"/>
          <p:cNvSpPr txBox="1"/>
          <p:nvPr/>
        </p:nvSpPr>
        <p:spPr>
          <a:xfrm>
            <a:off x="0" y="3284984"/>
            <a:ext cx="9144000" cy="1421543"/>
          </a:xfrm>
          <a:prstGeom prst="rect">
            <a:avLst/>
          </a:prstGeom>
          <a:noFill/>
        </p:spPr>
        <p:txBody>
          <a:bodyPr wrap="square" rtlCol="1">
            <a:spAutoFit/>
          </a:bodyPr>
          <a:lstStyle/>
          <a:p>
            <a:pPr algn="l" rtl="0">
              <a:lnSpc>
                <a:spcPct val="150000"/>
              </a:lnSpc>
              <a:buFont typeface="Wingdings" pitchFamily="2" charset="2"/>
              <a:buChar char="q"/>
            </a:pPr>
            <a:r>
              <a:rPr lang="en-US" sz="2000" b="1" dirty="0" smtClean="0">
                <a:solidFill>
                  <a:srgbClr val="860000"/>
                </a:solidFill>
                <a:latin typeface="Rockwell" pitchFamily="18" charset="0"/>
              </a:rPr>
              <a:t>  It is incumbent upon every one of us as Muslims to fully realize in our lives the meaning of our testimony “Muhammad is the Messenger of Allah”.  We must truly inculcate this faith in our hearts. </a:t>
            </a:r>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6000"/>
          </a:stretch>
        </a:blipFill>
        <a:effectLst/>
      </p:bgPr>
    </p:bg>
    <p:spTree>
      <p:nvGrpSpPr>
        <p:cNvPr id="1" name=""/>
        <p:cNvGrpSpPr/>
        <p:nvPr/>
      </p:nvGrpSpPr>
      <p:grpSpPr>
        <a:xfrm>
          <a:off x="0" y="0"/>
          <a:ext cx="0" cy="0"/>
          <a:chOff x="0" y="0"/>
          <a:chExt cx="0" cy="0"/>
        </a:xfrm>
      </p:grpSpPr>
      <p:sp>
        <p:nvSpPr>
          <p:cNvPr id="4" name="Rectangle 3"/>
          <p:cNvSpPr/>
          <p:nvPr/>
        </p:nvSpPr>
        <p:spPr>
          <a:xfrm>
            <a:off x="185447" y="260648"/>
            <a:ext cx="6474785" cy="1697068"/>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lnSpc>
                <a:spcPct val="150000"/>
              </a:lnSpc>
            </a:pPr>
            <a:r>
              <a:rPr lang="en-US" sz="2400" b="1" dirty="0" smtClean="0">
                <a:effectLst>
                  <a:outerShdw blurRad="38100" dist="38100" dir="2700000" algn="tl">
                    <a:srgbClr val="000000">
                      <a:alpha val="43137"/>
                    </a:srgbClr>
                  </a:outerShdw>
                </a:effectLst>
              </a:rPr>
              <a:t>Things We Can Do With Our Wealth and Through </a:t>
            </a:r>
          </a:p>
          <a:p>
            <a:pPr algn="ctr">
              <a:lnSpc>
                <a:spcPct val="150000"/>
              </a:lnSpc>
            </a:pPr>
            <a:r>
              <a:rPr lang="en-US" sz="2400" b="1" dirty="0" smtClean="0">
                <a:effectLst>
                  <a:outerShdw blurRad="38100" dist="38100" dir="2700000" algn="tl">
                    <a:srgbClr val="000000">
                      <a:alpha val="43137"/>
                    </a:srgbClr>
                  </a:outerShdw>
                </a:effectLst>
              </a:rPr>
              <a:t>Our Islamic Governments</a:t>
            </a:r>
            <a:br>
              <a:rPr lang="en-US" sz="2400" b="1" dirty="0" smtClean="0">
                <a:effectLst>
                  <a:outerShdw blurRad="38100" dist="38100" dir="2700000" algn="tl">
                    <a:srgbClr val="000000">
                      <a:alpha val="43137"/>
                    </a:srgbClr>
                  </a:outerShdw>
                </a:effectLst>
              </a:rPr>
            </a:br>
            <a:endParaRPr lang="en-US" sz="2400" b="1" cap="none" spc="0" dirty="0">
              <a:ln w="50800"/>
              <a:solidFill>
                <a:schemeClr val="bg1">
                  <a:shade val="50000"/>
                </a:schemeClr>
              </a:solidFill>
              <a:effectLst>
                <a:outerShdw blurRad="38100" dist="38100" dir="2700000" algn="tl">
                  <a:srgbClr val="000000">
                    <a:alpha val="43137"/>
                  </a:srgbClr>
                </a:outerShdw>
              </a:effectLst>
            </a:endParaRPr>
          </a:p>
        </p:txBody>
      </p:sp>
      <p:pic>
        <p:nvPicPr>
          <p:cNvPr id="5" name="Picture 4" descr="ض.jpg"/>
          <p:cNvPicPr>
            <a:picLocks noChangeAspect="1"/>
          </p:cNvPicPr>
          <p:nvPr/>
        </p:nvPicPr>
        <p:blipFill>
          <a:blip r:embed="rId3" cstate="print"/>
          <a:stretch>
            <a:fillRect/>
          </a:stretch>
        </p:blipFill>
        <p:spPr>
          <a:xfrm>
            <a:off x="6823195" y="0"/>
            <a:ext cx="2320805" cy="1772816"/>
          </a:xfrm>
          <a:prstGeom prst="rect">
            <a:avLst/>
          </a:prstGeom>
        </p:spPr>
      </p:pic>
      <p:sp>
        <p:nvSpPr>
          <p:cNvPr id="6" name="Rectangle 5"/>
          <p:cNvSpPr/>
          <p:nvPr/>
        </p:nvSpPr>
        <p:spPr>
          <a:xfrm>
            <a:off x="395536" y="2060848"/>
            <a:ext cx="8280920" cy="4401205"/>
          </a:xfrm>
          <a:prstGeom prst="rect">
            <a:avLst/>
          </a:prstGeom>
          <a:solidFill>
            <a:schemeClr val="bg2">
              <a:lumMod val="75000"/>
              <a:alpha val="89000"/>
            </a:schemeClr>
          </a:solidFill>
        </p:spPr>
        <p:txBody>
          <a:bodyPr wrap="square" lIns="91440" tIns="45720" rIns="91440" bIns="45720">
            <a:spAutoFit/>
          </a:bodyPr>
          <a:lstStyle/>
          <a:p>
            <a:pPr algn="l"/>
            <a:r>
              <a:rPr lang="en-US" sz="2000" b="1" dirty="0" smtClean="0">
                <a:solidFill>
                  <a:schemeClr val="bg2">
                    <a:lumMod val="10000"/>
                  </a:schemeClr>
                </a:solidFill>
                <a:effectLst>
                  <a:outerShdw blurRad="38100" dist="38100" dir="2700000" algn="tl">
                    <a:srgbClr val="000000">
                      <a:alpha val="43137"/>
                    </a:srgbClr>
                  </a:outerShdw>
                </a:effectLst>
                <a:latin typeface="Rockwell" pitchFamily="18" charset="0"/>
              </a:rPr>
              <a:t>91. We can give financial support to Islamic activities that focus on the Prophet (peace be upon him)</a:t>
            </a:r>
            <a:br>
              <a:rPr lang="en-US" sz="2000" b="1" dirty="0" smtClean="0">
                <a:solidFill>
                  <a:schemeClr val="bg2">
                    <a:lumMod val="10000"/>
                  </a:schemeClr>
                </a:solidFill>
                <a:effectLst>
                  <a:outerShdw blurRad="38100" dist="38100" dir="2700000" algn="tl">
                    <a:srgbClr val="000000">
                      <a:alpha val="43137"/>
                    </a:srgbClr>
                  </a:outerShdw>
                </a:effectLst>
                <a:latin typeface="Rockwell" pitchFamily="18" charset="0"/>
              </a:rPr>
            </a:br>
            <a:r>
              <a:rPr lang="en-US" sz="2000" b="1" dirty="0" smtClean="0">
                <a:solidFill>
                  <a:schemeClr val="bg2">
                    <a:lumMod val="10000"/>
                  </a:schemeClr>
                </a:solidFill>
                <a:effectLst>
                  <a:outerShdw blurRad="38100" dist="38100" dir="2700000" algn="tl">
                    <a:srgbClr val="000000">
                      <a:alpha val="43137"/>
                    </a:srgbClr>
                  </a:outerShdw>
                </a:effectLst>
                <a:latin typeface="Rockwell" pitchFamily="18" charset="0"/>
              </a:rPr>
              <a:t/>
            </a:r>
            <a:br>
              <a:rPr lang="en-US" sz="2000" b="1" dirty="0" smtClean="0">
                <a:solidFill>
                  <a:schemeClr val="bg2">
                    <a:lumMod val="10000"/>
                  </a:schemeClr>
                </a:solidFill>
                <a:effectLst>
                  <a:outerShdw blurRad="38100" dist="38100" dir="2700000" algn="tl">
                    <a:srgbClr val="000000">
                      <a:alpha val="43137"/>
                    </a:srgbClr>
                  </a:outerShdw>
                </a:effectLst>
                <a:latin typeface="Rockwell" pitchFamily="18" charset="0"/>
              </a:rPr>
            </a:br>
            <a:r>
              <a:rPr lang="en-US" sz="2000" b="1" dirty="0" smtClean="0">
                <a:solidFill>
                  <a:schemeClr val="bg2">
                    <a:lumMod val="10000"/>
                  </a:schemeClr>
                </a:solidFill>
                <a:effectLst>
                  <a:outerShdw blurRad="38100" dist="38100" dir="2700000" algn="tl">
                    <a:srgbClr val="000000">
                      <a:alpha val="43137"/>
                    </a:srgbClr>
                  </a:outerShdw>
                </a:effectLst>
                <a:latin typeface="Rockwell" pitchFamily="18" charset="0"/>
              </a:rPr>
              <a:t>92. We can print billboards and bumper stickers that quote the words of the Prophet (peace be upon him).</a:t>
            </a:r>
            <a:br>
              <a:rPr lang="en-US" sz="2000" b="1" dirty="0" smtClean="0">
                <a:solidFill>
                  <a:schemeClr val="bg2">
                    <a:lumMod val="10000"/>
                  </a:schemeClr>
                </a:solidFill>
                <a:effectLst>
                  <a:outerShdw blurRad="38100" dist="38100" dir="2700000" algn="tl">
                    <a:srgbClr val="000000">
                      <a:alpha val="43137"/>
                    </a:srgbClr>
                  </a:outerShdw>
                </a:effectLst>
                <a:latin typeface="Rockwell" pitchFamily="18" charset="0"/>
              </a:rPr>
            </a:br>
            <a:r>
              <a:rPr lang="en-US" sz="2000" b="1" dirty="0" smtClean="0">
                <a:solidFill>
                  <a:schemeClr val="bg2">
                    <a:lumMod val="10000"/>
                  </a:schemeClr>
                </a:solidFill>
                <a:effectLst>
                  <a:outerShdw blurRad="38100" dist="38100" dir="2700000" algn="tl">
                    <a:srgbClr val="000000">
                      <a:alpha val="43137"/>
                    </a:srgbClr>
                  </a:outerShdw>
                </a:effectLst>
                <a:latin typeface="Rockwell" pitchFamily="18" charset="0"/>
              </a:rPr>
              <a:t/>
            </a:r>
            <a:br>
              <a:rPr lang="en-US" sz="2000" b="1" dirty="0" smtClean="0">
                <a:solidFill>
                  <a:schemeClr val="bg2">
                    <a:lumMod val="10000"/>
                  </a:schemeClr>
                </a:solidFill>
                <a:effectLst>
                  <a:outerShdw blurRad="38100" dist="38100" dir="2700000" algn="tl">
                    <a:srgbClr val="000000">
                      <a:alpha val="43137"/>
                    </a:srgbClr>
                  </a:outerShdw>
                </a:effectLst>
                <a:latin typeface="Rockwell" pitchFamily="18" charset="0"/>
              </a:rPr>
            </a:br>
            <a:r>
              <a:rPr lang="en-US" sz="2000" b="1" dirty="0" smtClean="0">
                <a:solidFill>
                  <a:schemeClr val="bg2">
                    <a:lumMod val="10000"/>
                  </a:schemeClr>
                </a:solidFill>
                <a:effectLst>
                  <a:outerShdw blurRad="38100" dist="38100" dir="2700000" algn="tl">
                    <a:srgbClr val="000000">
                      <a:alpha val="43137"/>
                    </a:srgbClr>
                  </a:outerShdw>
                </a:effectLst>
                <a:latin typeface="Rockwell" pitchFamily="18" charset="0"/>
              </a:rPr>
              <a:t>93. We can help to establish Islamic television and radio stations, as well as periodicals that are devoted to spreading the message of Islam in many languages around the world and especially in English.</a:t>
            </a:r>
            <a:br>
              <a:rPr lang="en-US" sz="2000" b="1" dirty="0" smtClean="0">
                <a:solidFill>
                  <a:schemeClr val="bg2">
                    <a:lumMod val="10000"/>
                  </a:schemeClr>
                </a:solidFill>
                <a:effectLst>
                  <a:outerShdw blurRad="38100" dist="38100" dir="2700000" algn="tl">
                    <a:srgbClr val="000000">
                      <a:alpha val="43137"/>
                    </a:srgbClr>
                  </a:outerShdw>
                </a:effectLst>
                <a:latin typeface="Rockwell" pitchFamily="18" charset="0"/>
              </a:rPr>
            </a:br>
            <a:r>
              <a:rPr lang="en-US" sz="2000" b="1" dirty="0" smtClean="0">
                <a:solidFill>
                  <a:schemeClr val="bg2">
                    <a:lumMod val="10000"/>
                  </a:schemeClr>
                </a:solidFill>
                <a:effectLst>
                  <a:outerShdw blurRad="38100" dist="38100" dir="2700000" algn="tl">
                    <a:srgbClr val="000000">
                      <a:alpha val="43137"/>
                    </a:srgbClr>
                  </a:outerShdw>
                </a:effectLst>
                <a:latin typeface="Rockwell" pitchFamily="18" charset="0"/>
              </a:rPr>
              <a:t/>
            </a:r>
            <a:br>
              <a:rPr lang="en-US" sz="2000" b="1" dirty="0" smtClean="0">
                <a:solidFill>
                  <a:schemeClr val="bg2">
                    <a:lumMod val="10000"/>
                  </a:schemeClr>
                </a:solidFill>
                <a:effectLst>
                  <a:outerShdw blurRad="38100" dist="38100" dir="2700000" algn="tl">
                    <a:srgbClr val="000000">
                      <a:alpha val="43137"/>
                    </a:srgbClr>
                  </a:outerShdw>
                </a:effectLst>
                <a:latin typeface="Rockwell" pitchFamily="18" charset="0"/>
              </a:rPr>
            </a:br>
            <a:r>
              <a:rPr lang="en-US" sz="2000" b="1" dirty="0" smtClean="0">
                <a:solidFill>
                  <a:schemeClr val="bg2">
                    <a:lumMod val="10000"/>
                  </a:schemeClr>
                </a:solidFill>
                <a:effectLst>
                  <a:outerShdw blurRad="38100" dist="38100" dir="2700000" algn="tl">
                    <a:srgbClr val="000000">
                      <a:alpha val="43137"/>
                    </a:srgbClr>
                  </a:outerShdw>
                </a:effectLst>
                <a:latin typeface="Rockwell" pitchFamily="18" charset="0"/>
              </a:rPr>
              <a:t>94. We can pay for airtime on television and radio stations in various countries to get our message across.</a:t>
            </a:r>
            <a:br>
              <a:rPr lang="en-US" sz="2000" b="1" dirty="0" smtClean="0">
                <a:solidFill>
                  <a:schemeClr val="bg2">
                    <a:lumMod val="10000"/>
                  </a:schemeClr>
                </a:solidFill>
                <a:effectLst>
                  <a:outerShdw blurRad="38100" dist="38100" dir="2700000" algn="tl">
                    <a:srgbClr val="000000">
                      <a:alpha val="43137"/>
                    </a:srgbClr>
                  </a:outerShdw>
                </a:effectLst>
                <a:latin typeface="Rockwell" pitchFamily="18" charset="0"/>
              </a:rPr>
            </a:br>
            <a:endParaRPr lang="en-US" sz="2000" b="1" dirty="0">
              <a:solidFill>
                <a:schemeClr val="bg2">
                  <a:lumMod val="10000"/>
                </a:schemeClr>
              </a:solidFill>
              <a:effectLst>
                <a:outerShdw blurRad="38100" dist="38100" dir="2700000" algn="tl">
                  <a:srgbClr val="000000">
                    <a:alpha val="43137"/>
                  </a:srgbClr>
                </a:outerShdw>
              </a:effectLst>
              <a:latin typeface="Rockwell"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6000"/>
          </a:stretch>
        </a:blipFill>
        <a:effectLst/>
      </p:bgPr>
    </p:bg>
    <p:spTree>
      <p:nvGrpSpPr>
        <p:cNvPr id="1" name=""/>
        <p:cNvGrpSpPr/>
        <p:nvPr/>
      </p:nvGrpSpPr>
      <p:grpSpPr>
        <a:xfrm>
          <a:off x="0" y="0"/>
          <a:ext cx="0" cy="0"/>
          <a:chOff x="0" y="0"/>
          <a:chExt cx="0" cy="0"/>
        </a:xfrm>
      </p:grpSpPr>
      <p:sp>
        <p:nvSpPr>
          <p:cNvPr id="4" name="Rectangle 3"/>
          <p:cNvSpPr/>
          <p:nvPr/>
        </p:nvSpPr>
        <p:spPr>
          <a:xfrm>
            <a:off x="150983" y="260648"/>
            <a:ext cx="6543714" cy="175432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lnSpc>
                <a:spcPct val="150000"/>
              </a:lnSpc>
            </a:pPr>
            <a:r>
              <a:rPr lang="en-US" sz="2400" b="1" dirty="0" smtClean="0">
                <a:effectLst>
                  <a:outerShdw blurRad="38100" dist="38100" dir="2700000" algn="tl">
                    <a:srgbClr val="000000">
                      <a:alpha val="43137"/>
                    </a:srgbClr>
                  </a:outerShdw>
                </a:effectLst>
              </a:rPr>
              <a:t>Things We Can Do With Our Wealth and Through </a:t>
            </a:r>
          </a:p>
          <a:p>
            <a:pPr algn="ctr" rtl="0">
              <a:lnSpc>
                <a:spcPct val="150000"/>
              </a:lnSpc>
            </a:pPr>
            <a:r>
              <a:rPr lang="en-US" sz="2400" b="1" dirty="0" smtClean="0">
                <a:effectLst>
                  <a:outerShdw blurRad="38100" dist="38100" dir="2700000" algn="tl">
                    <a:srgbClr val="000000">
                      <a:alpha val="43137"/>
                    </a:srgbClr>
                  </a:outerShdw>
                </a:effectLst>
              </a:rPr>
              <a:t>Our Islamic Governments </a:t>
            </a:r>
            <a:r>
              <a:rPr lang="en-US" sz="1400" b="1" dirty="0" smtClean="0">
                <a:effectLst>
                  <a:outerShdw blurRad="38100" dist="38100" dir="2700000" algn="tl">
                    <a:srgbClr val="000000">
                      <a:alpha val="43137"/>
                    </a:srgbClr>
                  </a:outerShdw>
                </a:effectLst>
              </a:rPr>
              <a:t>(cont.)</a:t>
            </a:r>
            <a:r>
              <a:rPr lang="en-US" sz="2400" b="1" dirty="0" smtClean="0">
                <a:effectLst>
                  <a:outerShdw blurRad="38100" dist="38100" dir="2700000" algn="tl">
                    <a:srgbClr val="000000">
                      <a:alpha val="43137"/>
                    </a:srgbClr>
                  </a:outerShdw>
                </a:effectLst>
              </a:rPr>
              <a:t/>
            </a:r>
            <a:br>
              <a:rPr lang="en-US" sz="2400" b="1" dirty="0" smtClean="0">
                <a:effectLst>
                  <a:outerShdw blurRad="38100" dist="38100" dir="2700000" algn="tl">
                    <a:srgbClr val="000000">
                      <a:alpha val="43137"/>
                    </a:srgbClr>
                  </a:outerShdw>
                </a:effectLst>
              </a:rPr>
            </a:br>
            <a:endParaRPr lang="en-US" sz="2400" b="1" cap="none" spc="0" dirty="0">
              <a:ln w="50800"/>
              <a:solidFill>
                <a:schemeClr val="bg1">
                  <a:shade val="50000"/>
                </a:schemeClr>
              </a:solidFill>
              <a:effectLst>
                <a:outerShdw blurRad="38100" dist="38100" dir="2700000" algn="tl">
                  <a:srgbClr val="000000">
                    <a:alpha val="43137"/>
                  </a:srgbClr>
                </a:outerShdw>
              </a:effectLst>
            </a:endParaRPr>
          </a:p>
        </p:txBody>
      </p:sp>
      <p:pic>
        <p:nvPicPr>
          <p:cNvPr id="5" name="Picture 4" descr="ض.jpg"/>
          <p:cNvPicPr>
            <a:picLocks noChangeAspect="1"/>
          </p:cNvPicPr>
          <p:nvPr/>
        </p:nvPicPr>
        <p:blipFill>
          <a:blip r:embed="rId3" cstate="print"/>
          <a:stretch>
            <a:fillRect/>
          </a:stretch>
        </p:blipFill>
        <p:spPr>
          <a:xfrm>
            <a:off x="6823195" y="0"/>
            <a:ext cx="2320805" cy="1772816"/>
          </a:xfrm>
          <a:prstGeom prst="rect">
            <a:avLst/>
          </a:prstGeom>
        </p:spPr>
      </p:pic>
      <p:sp>
        <p:nvSpPr>
          <p:cNvPr id="6" name="Rectangle 5"/>
          <p:cNvSpPr/>
          <p:nvPr/>
        </p:nvSpPr>
        <p:spPr>
          <a:xfrm>
            <a:off x="72008" y="1988840"/>
            <a:ext cx="8964488" cy="4708981"/>
          </a:xfrm>
          <a:prstGeom prst="rect">
            <a:avLst/>
          </a:prstGeom>
          <a:solidFill>
            <a:schemeClr val="bg2">
              <a:lumMod val="75000"/>
              <a:alpha val="89000"/>
            </a:schemeClr>
          </a:solidFill>
        </p:spPr>
        <p:txBody>
          <a:bodyPr wrap="square" lIns="91440" tIns="45720" rIns="91440" bIns="45720">
            <a:spAutoFit/>
          </a:bodyPr>
          <a:lstStyle/>
          <a:p>
            <a:pPr algn="l" rtl="0"/>
            <a:r>
              <a:rPr lang="en-US" sz="2000" dirty="0" smtClean="0">
                <a:effectLst>
                  <a:outerShdw blurRad="38100" dist="38100" dir="2700000" algn="tl">
                    <a:srgbClr val="000000">
                      <a:alpha val="43137"/>
                    </a:srgbClr>
                  </a:outerShdw>
                </a:effectLst>
                <a:latin typeface="Rockwell" pitchFamily="18" charset="0"/>
              </a:rPr>
              <a:t>95. We can establish centers devoted to research into the study of the Prophet’s biography and the publication of that research in many languages.</a:t>
            </a:r>
            <a:br>
              <a:rPr lang="en-US" sz="2000" dirty="0" smtClean="0">
                <a:effectLst>
                  <a:outerShdw blurRad="38100" dist="38100" dir="2700000" algn="tl">
                    <a:srgbClr val="000000">
                      <a:alpha val="43137"/>
                    </a:srgbClr>
                  </a:outerShdw>
                </a:effectLst>
                <a:latin typeface="Rockwell" pitchFamily="18" charset="0"/>
              </a:rPr>
            </a:br>
            <a:r>
              <a:rPr lang="en-US" sz="2000" dirty="0" smtClean="0">
                <a:effectLst>
                  <a:outerShdw blurRad="38100" dist="38100" dir="2700000" algn="tl">
                    <a:srgbClr val="000000">
                      <a:alpha val="43137"/>
                    </a:srgbClr>
                  </a:outerShdw>
                </a:effectLst>
                <a:latin typeface="Rockwell" pitchFamily="18" charset="0"/>
              </a:rPr>
              <a:t/>
            </a:r>
            <a:br>
              <a:rPr lang="en-US" sz="2000" dirty="0" smtClean="0">
                <a:effectLst>
                  <a:outerShdw blurRad="38100" dist="38100" dir="2700000" algn="tl">
                    <a:srgbClr val="000000">
                      <a:alpha val="43137"/>
                    </a:srgbClr>
                  </a:outerShdw>
                </a:effectLst>
                <a:latin typeface="Rockwell" pitchFamily="18" charset="0"/>
              </a:rPr>
            </a:br>
            <a:r>
              <a:rPr lang="en-US" sz="2000" dirty="0" smtClean="0">
                <a:effectLst>
                  <a:outerShdw blurRad="38100" dist="38100" dir="2700000" algn="tl">
                    <a:srgbClr val="000000">
                      <a:alpha val="43137"/>
                    </a:srgbClr>
                  </a:outerShdw>
                </a:effectLst>
                <a:latin typeface="Rockwell" pitchFamily="18" charset="0"/>
              </a:rPr>
              <a:t>96. We can establish museums and libraries devoted to the Prophet’s life and his legacy.</a:t>
            </a:r>
            <a:br>
              <a:rPr lang="en-US" sz="2000" dirty="0" smtClean="0">
                <a:effectLst>
                  <a:outerShdw blurRad="38100" dist="38100" dir="2700000" algn="tl">
                    <a:srgbClr val="000000">
                      <a:alpha val="43137"/>
                    </a:srgbClr>
                  </a:outerShdw>
                </a:effectLst>
                <a:latin typeface="Rockwell" pitchFamily="18" charset="0"/>
              </a:rPr>
            </a:br>
            <a:r>
              <a:rPr lang="en-US" sz="2000" dirty="0" smtClean="0">
                <a:effectLst>
                  <a:outerShdw blurRad="38100" dist="38100" dir="2700000" algn="tl">
                    <a:srgbClr val="000000">
                      <a:alpha val="43137"/>
                    </a:srgbClr>
                  </a:outerShdw>
                </a:effectLst>
                <a:latin typeface="Rockwell" pitchFamily="18" charset="0"/>
              </a:rPr>
              <a:t/>
            </a:r>
            <a:br>
              <a:rPr lang="en-US" sz="2000" dirty="0" smtClean="0">
                <a:effectLst>
                  <a:outerShdw blurRad="38100" dist="38100" dir="2700000" algn="tl">
                    <a:srgbClr val="000000">
                      <a:alpha val="43137"/>
                    </a:srgbClr>
                  </a:outerShdw>
                </a:effectLst>
                <a:latin typeface="Rockwell" pitchFamily="18" charset="0"/>
              </a:rPr>
            </a:br>
            <a:r>
              <a:rPr lang="en-US" sz="2000" dirty="0" smtClean="0">
                <a:effectLst>
                  <a:outerShdw blurRad="38100" dist="38100" dir="2700000" algn="tl">
                    <a:srgbClr val="000000">
                      <a:alpha val="43137"/>
                    </a:srgbClr>
                  </a:outerShdw>
                </a:effectLst>
                <a:latin typeface="Rockwell" pitchFamily="18" charset="0"/>
              </a:rPr>
              <a:t>97. We can fund the establishment of high quality professional websites on the Internet devoted to the prophet (peace be upon him) and his life.</a:t>
            </a:r>
            <a:br>
              <a:rPr lang="en-US" sz="2000" dirty="0" smtClean="0">
                <a:effectLst>
                  <a:outerShdw blurRad="38100" dist="38100" dir="2700000" algn="tl">
                    <a:srgbClr val="000000">
                      <a:alpha val="43137"/>
                    </a:srgbClr>
                  </a:outerShdw>
                </a:effectLst>
                <a:latin typeface="Rockwell" pitchFamily="18" charset="0"/>
              </a:rPr>
            </a:br>
            <a:r>
              <a:rPr lang="en-US" sz="2000" dirty="0" smtClean="0">
                <a:effectLst>
                  <a:outerShdw blurRad="38100" dist="38100" dir="2700000" algn="tl">
                    <a:srgbClr val="000000">
                      <a:alpha val="43137"/>
                    </a:srgbClr>
                  </a:outerShdw>
                </a:effectLst>
                <a:latin typeface="Rockwell" pitchFamily="18" charset="0"/>
              </a:rPr>
              <a:t/>
            </a:r>
            <a:br>
              <a:rPr lang="en-US" sz="2000" dirty="0" smtClean="0">
                <a:effectLst>
                  <a:outerShdw blurRad="38100" dist="38100" dir="2700000" algn="tl">
                    <a:srgbClr val="000000">
                      <a:alpha val="43137"/>
                    </a:srgbClr>
                  </a:outerShdw>
                </a:effectLst>
                <a:latin typeface="Rockwell" pitchFamily="18" charset="0"/>
              </a:rPr>
            </a:br>
            <a:r>
              <a:rPr lang="en-US" sz="2000" dirty="0" smtClean="0">
                <a:effectLst>
                  <a:outerShdw blurRad="38100" dist="38100" dir="2700000" algn="tl">
                    <a:srgbClr val="000000">
                      <a:alpha val="43137"/>
                    </a:srgbClr>
                  </a:outerShdw>
                </a:effectLst>
                <a:latin typeface="Rockwell" pitchFamily="18" charset="0"/>
              </a:rPr>
              <a:t>98. We can pay for the production of high quality books, audio recordings, and television programs in various major languages, especially English.</a:t>
            </a:r>
            <a:br>
              <a:rPr lang="en-US" sz="2000" dirty="0" smtClean="0">
                <a:effectLst>
                  <a:outerShdw blurRad="38100" dist="38100" dir="2700000" algn="tl">
                    <a:srgbClr val="000000">
                      <a:alpha val="43137"/>
                    </a:srgbClr>
                  </a:outerShdw>
                </a:effectLst>
                <a:latin typeface="Rockwell" pitchFamily="18" charset="0"/>
              </a:rPr>
            </a:br>
            <a:r>
              <a:rPr lang="en-US" sz="2000" dirty="0" smtClean="0">
                <a:effectLst>
                  <a:outerShdw blurRad="38100" dist="38100" dir="2700000" algn="tl">
                    <a:srgbClr val="000000">
                      <a:alpha val="43137"/>
                    </a:srgbClr>
                  </a:outerShdw>
                </a:effectLst>
                <a:latin typeface="Rockwell" pitchFamily="18" charset="0"/>
              </a:rPr>
              <a:t/>
            </a:r>
            <a:br>
              <a:rPr lang="en-US" sz="2000" dirty="0" smtClean="0">
                <a:effectLst>
                  <a:outerShdw blurRad="38100" dist="38100" dir="2700000" algn="tl">
                    <a:srgbClr val="000000">
                      <a:alpha val="43137"/>
                    </a:srgbClr>
                  </a:outerShdw>
                </a:effectLst>
                <a:latin typeface="Rockwell" pitchFamily="18" charset="0"/>
              </a:rPr>
            </a:br>
            <a:r>
              <a:rPr lang="en-US" sz="2000" dirty="0" smtClean="0">
                <a:effectLst>
                  <a:outerShdw blurRad="38100" dist="38100" dir="2700000" algn="tl">
                    <a:srgbClr val="000000">
                      <a:alpha val="43137"/>
                    </a:srgbClr>
                  </a:outerShdw>
                </a:effectLst>
                <a:latin typeface="Rockwell" pitchFamily="18" charset="0"/>
              </a:rPr>
              <a:t>99. We can help to finance Islamic competitions about the Prophet (peace be upon him) and provide substantial prizes to encourage participation.</a:t>
            </a:r>
            <a:endParaRPr lang="en-US" sz="2000" b="1" dirty="0">
              <a:solidFill>
                <a:schemeClr val="bg2">
                  <a:lumMod val="10000"/>
                </a:schemeClr>
              </a:solidFill>
              <a:effectLst>
                <a:outerShdw blurRad="38100" dist="38100" dir="2700000" algn="tl">
                  <a:srgbClr val="000000">
                    <a:alpha val="43137"/>
                  </a:srgbClr>
                </a:outerShdw>
              </a:effectLst>
              <a:latin typeface="Rockwell"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slamic tv channel.jpg"/>
          <p:cNvPicPr>
            <a:picLocks noChangeAspect="1"/>
          </p:cNvPicPr>
          <p:nvPr/>
        </p:nvPicPr>
        <p:blipFill>
          <a:blip r:embed="rId2" cstate="print"/>
          <a:stretch>
            <a:fillRect/>
          </a:stretch>
        </p:blipFill>
        <p:spPr>
          <a:xfrm>
            <a:off x="0" y="3717032"/>
            <a:ext cx="2843808" cy="2078850"/>
          </a:xfrm>
          <a:prstGeom prst="rect">
            <a:avLst/>
          </a:prstGeom>
        </p:spPr>
      </p:pic>
      <p:pic>
        <p:nvPicPr>
          <p:cNvPr id="2" name="Picture 1" descr="7242241.jpg"/>
          <p:cNvPicPr>
            <a:picLocks noChangeAspect="1"/>
          </p:cNvPicPr>
          <p:nvPr/>
        </p:nvPicPr>
        <p:blipFill>
          <a:blip r:embed="rId3" cstate="print"/>
          <a:stretch>
            <a:fillRect/>
          </a:stretch>
        </p:blipFill>
        <p:spPr>
          <a:xfrm>
            <a:off x="0" y="0"/>
            <a:ext cx="2895571" cy="1701148"/>
          </a:xfrm>
          <a:prstGeom prst="rect">
            <a:avLst/>
          </a:prstGeom>
        </p:spPr>
      </p:pic>
      <p:pic>
        <p:nvPicPr>
          <p:cNvPr id="3" name="Picture 2" descr="خت.jpg"/>
          <p:cNvPicPr>
            <a:picLocks noChangeAspect="1"/>
          </p:cNvPicPr>
          <p:nvPr/>
        </p:nvPicPr>
        <p:blipFill>
          <a:blip r:embed="rId4" cstate="print"/>
          <a:stretch>
            <a:fillRect/>
          </a:stretch>
        </p:blipFill>
        <p:spPr>
          <a:xfrm>
            <a:off x="2873876" y="0"/>
            <a:ext cx="2202180" cy="2651760"/>
          </a:xfrm>
          <a:prstGeom prst="rect">
            <a:avLst/>
          </a:prstGeom>
        </p:spPr>
      </p:pic>
      <p:pic>
        <p:nvPicPr>
          <p:cNvPr id="4" name="Picture 3" descr="402058_346264945457279_857914977_n.jpg"/>
          <p:cNvPicPr>
            <a:picLocks noChangeAspect="1"/>
          </p:cNvPicPr>
          <p:nvPr/>
        </p:nvPicPr>
        <p:blipFill>
          <a:blip r:embed="rId5" cstate="print"/>
          <a:stretch>
            <a:fillRect/>
          </a:stretch>
        </p:blipFill>
        <p:spPr>
          <a:xfrm>
            <a:off x="5076056" y="-27384"/>
            <a:ext cx="2901922" cy="2592288"/>
          </a:xfrm>
          <a:prstGeom prst="rect">
            <a:avLst/>
          </a:prstGeom>
        </p:spPr>
      </p:pic>
      <p:pic>
        <p:nvPicPr>
          <p:cNvPr id="6" name="Picture 5" descr="Cyber-War-photo-2-copy.jpg"/>
          <p:cNvPicPr>
            <a:picLocks noChangeAspect="1"/>
          </p:cNvPicPr>
          <p:nvPr/>
        </p:nvPicPr>
        <p:blipFill>
          <a:blip r:embed="rId6" cstate="print"/>
          <a:stretch>
            <a:fillRect/>
          </a:stretch>
        </p:blipFill>
        <p:spPr>
          <a:xfrm>
            <a:off x="2843808" y="4030980"/>
            <a:ext cx="3733800" cy="2827020"/>
          </a:xfrm>
          <a:prstGeom prst="rect">
            <a:avLst/>
          </a:prstGeom>
        </p:spPr>
      </p:pic>
      <p:pic>
        <p:nvPicPr>
          <p:cNvPr id="7" name="Picture 6" descr="slider_03.jpg"/>
          <p:cNvPicPr>
            <a:picLocks noChangeAspect="1"/>
          </p:cNvPicPr>
          <p:nvPr/>
        </p:nvPicPr>
        <p:blipFill>
          <a:blip r:embed="rId7" cstate="print"/>
          <a:stretch>
            <a:fillRect/>
          </a:stretch>
        </p:blipFill>
        <p:spPr>
          <a:xfrm>
            <a:off x="0" y="1700808"/>
            <a:ext cx="2987824" cy="2072640"/>
          </a:xfrm>
          <a:prstGeom prst="rect">
            <a:avLst/>
          </a:prstGeom>
        </p:spPr>
      </p:pic>
      <p:pic>
        <p:nvPicPr>
          <p:cNvPr id="8" name="Picture 7" descr="untitled.png"/>
          <p:cNvPicPr>
            <a:picLocks noChangeAspect="1"/>
          </p:cNvPicPr>
          <p:nvPr/>
        </p:nvPicPr>
        <p:blipFill>
          <a:blip r:embed="rId8" cstate="print"/>
          <a:stretch>
            <a:fillRect/>
          </a:stretch>
        </p:blipFill>
        <p:spPr>
          <a:xfrm>
            <a:off x="2339752" y="2204864"/>
            <a:ext cx="3751743" cy="2687186"/>
          </a:xfrm>
          <a:prstGeom prst="rect">
            <a:avLst/>
          </a:prstGeom>
        </p:spPr>
      </p:pic>
      <p:pic>
        <p:nvPicPr>
          <p:cNvPr id="9" name="Picture 8" descr="islamic banking.jpg"/>
          <p:cNvPicPr>
            <a:picLocks noChangeAspect="1"/>
          </p:cNvPicPr>
          <p:nvPr/>
        </p:nvPicPr>
        <p:blipFill>
          <a:blip r:embed="rId9" cstate="print"/>
          <a:stretch>
            <a:fillRect/>
          </a:stretch>
        </p:blipFill>
        <p:spPr>
          <a:xfrm>
            <a:off x="6012160" y="2492896"/>
            <a:ext cx="1714500" cy="1714500"/>
          </a:xfrm>
          <a:prstGeom prst="rect">
            <a:avLst/>
          </a:prstGeom>
        </p:spPr>
      </p:pic>
      <p:pic>
        <p:nvPicPr>
          <p:cNvPr id="10" name="Picture 9" descr="islamicEducation.jpg"/>
          <p:cNvPicPr>
            <a:picLocks noChangeAspect="1"/>
          </p:cNvPicPr>
          <p:nvPr/>
        </p:nvPicPr>
        <p:blipFill>
          <a:blip r:embed="rId10" cstate="print"/>
          <a:stretch>
            <a:fillRect/>
          </a:stretch>
        </p:blipFill>
        <p:spPr>
          <a:xfrm>
            <a:off x="0" y="5425440"/>
            <a:ext cx="2843808" cy="1432560"/>
          </a:xfrm>
          <a:prstGeom prst="rect">
            <a:avLst/>
          </a:prstGeom>
        </p:spPr>
      </p:pic>
      <p:pic>
        <p:nvPicPr>
          <p:cNvPr id="12" name="Picture 11" descr="Râ€‹aghadâ€ڈâ€‹â€ڈâ€‹آ¸ H â™،.jpg"/>
          <p:cNvPicPr>
            <a:picLocks noChangeAspect="1"/>
          </p:cNvPicPr>
          <p:nvPr/>
        </p:nvPicPr>
        <p:blipFill>
          <a:blip r:embed="rId11" cstate="print"/>
          <a:stretch>
            <a:fillRect/>
          </a:stretch>
        </p:blipFill>
        <p:spPr>
          <a:xfrm>
            <a:off x="6021338" y="3735338"/>
            <a:ext cx="3122662" cy="3122662"/>
          </a:xfrm>
          <a:prstGeom prst="rect">
            <a:avLst/>
          </a:prstGeom>
        </p:spPr>
      </p:pic>
      <p:pic>
        <p:nvPicPr>
          <p:cNvPr id="13" name="Picture 12" descr="220PX-~1.GIF"/>
          <p:cNvPicPr>
            <a:picLocks noChangeAspect="1"/>
          </p:cNvPicPr>
          <p:nvPr/>
        </p:nvPicPr>
        <p:blipFill>
          <a:blip r:embed="rId12" cstate="print"/>
          <a:stretch>
            <a:fillRect/>
          </a:stretch>
        </p:blipFill>
        <p:spPr>
          <a:xfrm>
            <a:off x="7884368" y="2708920"/>
            <a:ext cx="1043608" cy="1029377"/>
          </a:xfrm>
          <a:prstGeom prst="rect">
            <a:avLst/>
          </a:prstGeom>
        </p:spPr>
      </p:pic>
      <p:pic>
        <p:nvPicPr>
          <p:cNvPr id="14" name="Picture 13" descr="تاخها.jpg"/>
          <p:cNvPicPr>
            <a:picLocks noChangeAspect="1"/>
          </p:cNvPicPr>
          <p:nvPr/>
        </p:nvPicPr>
        <p:blipFill>
          <a:blip r:embed="rId13" cstate="print"/>
          <a:stretch>
            <a:fillRect/>
          </a:stretch>
        </p:blipFill>
        <p:spPr>
          <a:xfrm>
            <a:off x="7997944" y="0"/>
            <a:ext cx="1146056" cy="2567940"/>
          </a:xfrm>
          <a:prstGeom prst="rect">
            <a:avLst/>
          </a:prstGeom>
        </p:spPr>
      </p:pic>
      <p:sp>
        <p:nvSpPr>
          <p:cNvPr id="17" name="Rectangle 16"/>
          <p:cNvSpPr/>
          <p:nvPr/>
        </p:nvSpPr>
        <p:spPr>
          <a:xfrm>
            <a:off x="1331640" y="1844824"/>
            <a:ext cx="6624736" cy="2520280"/>
          </a:xfrm>
          <a:prstGeom prst="rect">
            <a:avLst/>
          </a:prstGeom>
          <a:solidFill>
            <a:srgbClr val="FFFFC9">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en-US" sz="2000" b="1" dirty="0" smtClean="0">
                <a:solidFill>
                  <a:schemeClr val="bg2">
                    <a:lumMod val="10000"/>
                  </a:schemeClr>
                </a:solidFill>
                <a:effectLst>
                  <a:outerShdw blurRad="38100" dist="38100" dir="2700000" algn="tl">
                    <a:srgbClr val="000000">
                      <a:alpha val="43137"/>
                    </a:srgbClr>
                  </a:outerShdw>
                </a:effectLst>
                <a:latin typeface="Rockwell" pitchFamily="18" charset="0"/>
              </a:rPr>
              <a:t>As for the </a:t>
            </a:r>
            <a:r>
              <a:rPr lang="en-US" sz="2400" b="1" dirty="0" smtClean="0">
                <a:solidFill>
                  <a:srgbClr val="FF0000"/>
                </a:solidFill>
                <a:effectLst>
                  <a:outerShdw blurRad="38100" dist="38100" dir="2700000" algn="tl">
                    <a:srgbClr val="000000">
                      <a:alpha val="43137"/>
                    </a:srgbClr>
                  </a:outerShdw>
                </a:effectLst>
                <a:latin typeface="Rockwell" pitchFamily="18" charset="0"/>
              </a:rPr>
              <a:t>100th</a:t>
            </a:r>
            <a:r>
              <a:rPr lang="en-US" sz="2000" b="1" dirty="0" smtClean="0">
                <a:solidFill>
                  <a:schemeClr val="bg2">
                    <a:lumMod val="10000"/>
                  </a:schemeClr>
                </a:solidFill>
                <a:effectLst>
                  <a:outerShdw blurRad="38100" dist="38100" dir="2700000" algn="tl">
                    <a:srgbClr val="000000">
                      <a:alpha val="43137"/>
                    </a:srgbClr>
                  </a:outerShdw>
                </a:effectLst>
                <a:latin typeface="Rockwell" pitchFamily="18" charset="0"/>
              </a:rPr>
              <a:t> way, we leave that to you dear reader. We welcome your ideas and suggestions. Please send your input to our e-mail address: </a:t>
            </a:r>
            <a:r>
              <a:rPr lang="en-US" sz="2000" b="1" dirty="0" smtClean="0">
                <a:solidFill>
                  <a:schemeClr val="bg2">
                    <a:lumMod val="10000"/>
                  </a:schemeClr>
                </a:solidFill>
                <a:effectLst>
                  <a:outerShdw blurRad="38100" dist="38100" dir="2700000" algn="tl">
                    <a:srgbClr val="000000">
                      <a:alpha val="43137"/>
                    </a:srgbClr>
                  </a:outerShdw>
                </a:effectLst>
                <a:latin typeface="Rockwell" pitchFamily="18" charset="0"/>
                <a:hlinkClick r:id="rId14"/>
              </a:rPr>
              <a:t>info@icsfp.com</a:t>
            </a:r>
            <a:r>
              <a:rPr lang="en-US" sz="2000" b="1" dirty="0" smtClean="0">
                <a:solidFill>
                  <a:schemeClr val="bg2">
                    <a:lumMod val="10000"/>
                  </a:schemeClr>
                </a:solidFill>
                <a:effectLst>
                  <a:outerShdw blurRad="38100" dist="38100" dir="2700000" algn="tl">
                    <a:srgbClr val="000000">
                      <a:alpha val="43137"/>
                    </a:srgbClr>
                  </a:outerShdw>
                </a:effectLst>
                <a:latin typeface="Rockwell" pitchFamily="18" charset="0"/>
              </a:rPr>
              <a:t>. </a:t>
            </a:r>
            <a:endParaRPr lang="ar-SA" sz="2000" b="1" dirty="0">
              <a:solidFill>
                <a:schemeClr val="bg2">
                  <a:lumMod val="10000"/>
                </a:schemeClr>
              </a:solidFill>
              <a:effectLst>
                <a:outerShdw blurRad="38100" dist="38100" dir="2700000" algn="tl">
                  <a:srgbClr val="000000">
                    <a:alpha val="43137"/>
                  </a:srgbClr>
                </a:outerShdw>
              </a:effectLst>
              <a:latin typeface="Rockwell"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slamic tv channel.jpg"/>
          <p:cNvPicPr>
            <a:picLocks noChangeAspect="1"/>
          </p:cNvPicPr>
          <p:nvPr/>
        </p:nvPicPr>
        <p:blipFill>
          <a:blip r:embed="rId2" cstate="print"/>
          <a:stretch>
            <a:fillRect/>
          </a:stretch>
        </p:blipFill>
        <p:spPr>
          <a:xfrm>
            <a:off x="0" y="3717032"/>
            <a:ext cx="2843808" cy="2078850"/>
          </a:xfrm>
          <a:prstGeom prst="rect">
            <a:avLst/>
          </a:prstGeom>
        </p:spPr>
      </p:pic>
      <p:pic>
        <p:nvPicPr>
          <p:cNvPr id="2" name="Picture 1" descr="7242241.jpg"/>
          <p:cNvPicPr>
            <a:picLocks noChangeAspect="1"/>
          </p:cNvPicPr>
          <p:nvPr/>
        </p:nvPicPr>
        <p:blipFill>
          <a:blip r:embed="rId3" cstate="print"/>
          <a:stretch>
            <a:fillRect/>
          </a:stretch>
        </p:blipFill>
        <p:spPr>
          <a:xfrm>
            <a:off x="0" y="0"/>
            <a:ext cx="2895571" cy="1701148"/>
          </a:xfrm>
          <a:prstGeom prst="rect">
            <a:avLst/>
          </a:prstGeom>
        </p:spPr>
      </p:pic>
      <p:pic>
        <p:nvPicPr>
          <p:cNvPr id="3" name="Picture 2" descr="خت.jpg"/>
          <p:cNvPicPr>
            <a:picLocks noChangeAspect="1"/>
          </p:cNvPicPr>
          <p:nvPr/>
        </p:nvPicPr>
        <p:blipFill>
          <a:blip r:embed="rId4" cstate="print"/>
          <a:stretch>
            <a:fillRect/>
          </a:stretch>
        </p:blipFill>
        <p:spPr>
          <a:xfrm>
            <a:off x="2873876" y="0"/>
            <a:ext cx="2202180" cy="2651760"/>
          </a:xfrm>
          <a:prstGeom prst="rect">
            <a:avLst/>
          </a:prstGeom>
        </p:spPr>
      </p:pic>
      <p:pic>
        <p:nvPicPr>
          <p:cNvPr id="4" name="Picture 3" descr="402058_346264945457279_857914977_n.jpg"/>
          <p:cNvPicPr>
            <a:picLocks noChangeAspect="1"/>
          </p:cNvPicPr>
          <p:nvPr/>
        </p:nvPicPr>
        <p:blipFill>
          <a:blip r:embed="rId5" cstate="print"/>
          <a:stretch>
            <a:fillRect/>
          </a:stretch>
        </p:blipFill>
        <p:spPr>
          <a:xfrm>
            <a:off x="5076056" y="-27384"/>
            <a:ext cx="2901922" cy="2592288"/>
          </a:xfrm>
          <a:prstGeom prst="rect">
            <a:avLst/>
          </a:prstGeom>
        </p:spPr>
      </p:pic>
      <p:pic>
        <p:nvPicPr>
          <p:cNvPr id="6" name="Picture 5" descr="Cyber-War-photo-2-copy.jpg"/>
          <p:cNvPicPr>
            <a:picLocks noChangeAspect="1"/>
          </p:cNvPicPr>
          <p:nvPr/>
        </p:nvPicPr>
        <p:blipFill>
          <a:blip r:embed="rId6" cstate="print"/>
          <a:stretch>
            <a:fillRect/>
          </a:stretch>
        </p:blipFill>
        <p:spPr>
          <a:xfrm>
            <a:off x="2843808" y="4030980"/>
            <a:ext cx="3733800" cy="2827020"/>
          </a:xfrm>
          <a:prstGeom prst="rect">
            <a:avLst/>
          </a:prstGeom>
        </p:spPr>
      </p:pic>
      <p:pic>
        <p:nvPicPr>
          <p:cNvPr id="7" name="Picture 6" descr="slider_03.jpg"/>
          <p:cNvPicPr>
            <a:picLocks noChangeAspect="1"/>
          </p:cNvPicPr>
          <p:nvPr/>
        </p:nvPicPr>
        <p:blipFill>
          <a:blip r:embed="rId7" cstate="print"/>
          <a:stretch>
            <a:fillRect/>
          </a:stretch>
        </p:blipFill>
        <p:spPr>
          <a:xfrm>
            <a:off x="0" y="1700808"/>
            <a:ext cx="2987824" cy="2072640"/>
          </a:xfrm>
          <a:prstGeom prst="rect">
            <a:avLst/>
          </a:prstGeom>
        </p:spPr>
      </p:pic>
      <p:pic>
        <p:nvPicPr>
          <p:cNvPr id="8" name="Picture 7" descr="untitled.png"/>
          <p:cNvPicPr>
            <a:picLocks noChangeAspect="1"/>
          </p:cNvPicPr>
          <p:nvPr/>
        </p:nvPicPr>
        <p:blipFill>
          <a:blip r:embed="rId8" cstate="print"/>
          <a:stretch>
            <a:fillRect/>
          </a:stretch>
        </p:blipFill>
        <p:spPr>
          <a:xfrm>
            <a:off x="2339752" y="2204864"/>
            <a:ext cx="3751743" cy="2687186"/>
          </a:xfrm>
          <a:prstGeom prst="rect">
            <a:avLst/>
          </a:prstGeom>
        </p:spPr>
      </p:pic>
      <p:pic>
        <p:nvPicPr>
          <p:cNvPr id="9" name="Picture 8" descr="islamic banking.jpg"/>
          <p:cNvPicPr>
            <a:picLocks noChangeAspect="1"/>
          </p:cNvPicPr>
          <p:nvPr/>
        </p:nvPicPr>
        <p:blipFill>
          <a:blip r:embed="rId9" cstate="print"/>
          <a:stretch>
            <a:fillRect/>
          </a:stretch>
        </p:blipFill>
        <p:spPr>
          <a:xfrm>
            <a:off x="6012160" y="2492896"/>
            <a:ext cx="1714500" cy="1714500"/>
          </a:xfrm>
          <a:prstGeom prst="rect">
            <a:avLst/>
          </a:prstGeom>
        </p:spPr>
      </p:pic>
      <p:pic>
        <p:nvPicPr>
          <p:cNvPr id="10" name="Picture 9" descr="islamicEducation.jpg"/>
          <p:cNvPicPr>
            <a:picLocks noChangeAspect="1"/>
          </p:cNvPicPr>
          <p:nvPr/>
        </p:nvPicPr>
        <p:blipFill>
          <a:blip r:embed="rId10" cstate="print"/>
          <a:stretch>
            <a:fillRect/>
          </a:stretch>
        </p:blipFill>
        <p:spPr>
          <a:xfrm>
            <a:off x="0" y="5425440"/>
            <a:ext cx="2843808" cy="1432560"/>
          </a:xfrm>
          <a:prstGeom prst="rect">
            <a:avLst/>
          </a:prstGeom>
        </p:spPr>
      </p:pic>
      <p:pic>
        <p:nvPicPr>
          <p:cNvPr id="12" name="Picture 11" descr="Râ€‹aghadâ€ڈâ€‹â€ڈâ€‹آ¸ H â™،.jpg"/>
          <p:cNvPicPr>
            <a:picLocks noChangeAspect="1"/>
          </p:cNvPicPr>
          <p:nvPr/>
        </p:nvPicPr>
        <p:blipFill>
          <a:blip r:embed="rId11" cstate="print"/>
          <a:stretch>
            <a:fillRect/>
          </a:stretch>
        </p:blipFill>
        <p:spPr>
          <a:xfrm>
            <a:off x="6021338" y="3735338"/>
            <a:ext cx="3122662" cy="3122662"/>
          </a:xfrm>
          <a:prstGeom prst="rect">
            <a:avLst/>
          </a:prstGeom>
        </p:spPr>
      </p:pic>
      <p:pic>
        <p:nvPicPr>
          <p:cNvPr id="13" name="Picture 12" descr="220PX-~1.GIF"/>
          <p:cNvPicPr>
            <a:picLocks noChangeAspect="1"/>
          </p:cNvPicPr>
          <p:nvPr/>
        </p:nvPicPr>
        <p:blipFill>
          <a:blip r:embed="rId12" cstate="print"/>
          <a:stretch>
            <a:fillRect/>
          </a:stretch>
        </p:blipFill>
        <p:spPr>
          <a:xfrm>
            <a:off x="7884368" y="2708920"/>
            <a:ext cx="1043608" cy="1029377"/>
          </a:xfrm>
          <a:prstGeom prst="rect">
            <a:avLst/>
          </a:prstGeom>
        </p:spPr>
      </p:pic>
      <p:pic>
        <p:nvPicPr>
          <p:cNvPr id="14" name="Picture 13" descr="تاخها.jpg"/>
          <p:cNvPicPr>
            <a:picLocks noChangeAspect="1"/>
          </p:cNvPicPr>
          <p:nvPr/>
        </p:nvPicPr>
        <p:blipFill>
          <a:blip r:embed="rId13" cstate="print"/>
          <a:stretch>
            <a:fillRect/>
          </a:stretch>
        </p:blipFill>
        <p:spPr>
          <a:xfrm>
            <a:off x="7997944" y="0"/>
            <a:ext cx="1146056" cy="2567940"/>
          </a:xfrm>
          <a:prstGeom prst="rect">
            <a:avLst/>
          </a:prstGeom>
        </p:spPr>
      </p:pic>
      <p:sp>
        <p:nvSpPr>
          <p:cNvPr id="17" name="Rectangle 16"/>
          <p:cNvSpPr/>
          <p:nvPr/>
        </p:nvSpPr>
        <p:spPr>
          <a:xfrm>
            <a:off x="2843808" y="1772816"/>
            <a:ext cx="3744416" cy="2520280"/>
          </a:xfrm>
          <a:prstGeom prst="rect">
            <a:avLst/>
          </a:prstGeom>
          <a:solidFill>
            <a:srgbClr val="FFFFC9">
              <a:alpha val="91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en-US" sz="2800" b="1" dirty="0" smtClean="0">
                <a:solidFill>
                  <a:schemeClr val="bg2">
                    <a:lumMod val="10000"/>
                  </a:schemeClr>
                </a:solidFill>
                <a:effectLst>
                  <a:outerShdw blurRad="38100" dist="38100" dir="2700000" algn="tl">
                    <a:srgbClr val="000000">
                      <a:alpha val="43137"/>
                    </a:srgbClr>
                  </a:outerShdw>
                </a:effectLst>
                <a:latin typeface="Rockwell" pitchFamily="18" charset="0"/>
              </a:rPr>
              <a:t>The End</a:t>
            </a:r>
          </a:p>
          <a:p>
            <a:pPr algn="ctr">
              <a:lnSpc>
                <a:spcPct val="150000"/>
              </a:lnSpc>
            </a:pPr>
            <a:endParaRPr lang="en-US" sz="2800" b="1" dirty="0">
              <a:solidFill>
                <a:schemeClr val="bg2">
                  <a:lumMod val="10000"/>
                </a:schemeClr>
              </a:solidFill>
              <a:effectLst>
                <a:outerShdw blurRad="38100" dist="38100" dir="2700000" algn="tl">
                  <a:srgbClr val="000000">
                    <a:alpha val="43137"/>
                  </a:srgbClr>
                </a:outerShdw>
              </a:effectLst>
              <a:latin typeface="Rockwell" pitchFamily="18" charset="0"/>
            </a:endParaRPr>
          </a:p>
          <a:p>
            <a:pPr algn="ctr">
              <a:lnSpc>
                <a:spcPct val="150000"/>
              </a:lnSpc>
            </a:pPr>
            <a:r>
              <a:rPr lang="en-US" sz="2800" b="1" dirty="0" smtClean="0">
                <a:solidFill>
                  <a:schemeClr val="bg2">
                    <a:lumMod val="10000"/>
                  </a:schemeClr>
                </a:solidFill>
                <a:effectLst>
                  <a:outerShdw blurRad="38100" dist="38100" dir="2700000" algn="tl">
                    <a:srgbClr val="000000">
                      <a:alpha val="43137"/>
                    </a:srgbClr>
                  </a:outerShdw>
                </a:effectLst>
                <a:latin typeface="Rockwell" pitchFamily="18" charset="0"/>
              </a:rPr>
              <a:t>Thank You</a:t>
            </a:r>
            <a:endParaRPr lang="ar-SA" sz="2800" b="1" dirty="0">
              <a:solidFill>
                <a:schemeClr val="bg2">
                  <a:lumMod val="10000"/>
                </a:schemeClr>
              </a:solidFill>
              <a:effectLst>
                <a:outerShdw blurRad="38100" dist="38100" dir="2700000" algn="tl">
                  <a:srgbClr val="000000">
                    <a:alpha val="43137"/>
                  </a:srgbClr>
                </a:outerShdw>
              </a:effectLst>
              <a:latin typeface="Rockwell"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ppt_w</p:attrName>
                                        </p:attrNameLst>
                                      </p:cBhvr>
                                      <p:tavLst>
                                        <p:tav tm="0" fmla="#ppt_w*sin(2.5*pi*$)">
                                          <p:val>
                                            <p:fltVal val="0"/>
                                          </p:val>
                                        </p:tav>
                                        <p:tav tm="100000">
                                          <p:val>
                                            <p:fltVal val="1"/>
                                          </p:val>
                                        </p:tav>
                                      </p:tavLst>
                                    </p:anim>
                                    <p:anim calcmode="lin" valueType="num">
                                      <p:cBhvr>
                                        <p:cTn id="9" dur="2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نتىم.jpg"/>
          <p:cNvPicPr>
            <a:picLocks noChangeAspect="1"/>
          </p:cNvPicPr>
          <p:nvPr/>
        </p:nvPicPr>
        <p:blipFill>
          <a:blip r:embed="rId2" cstate="print"/>
          <a:stretch>
            <a:fillRect/>
          </a:stretch>
        </p:blipFill>
        <p:spPr>
          <a:xfrm>
            <a:off x="0" y="0"/>
            <a:ext cx="9144000" cy="2708920"/>
          </a:xfrm>
          <a:prstGeom prst="rect">
            <a:avLst/>
          </a:prstGeom>
        </p:spPr>
      </p:pic>
      <p:pic>
        <p:nvPicPr>
          <p:cNvPr id="8" name="Picture 7" descr="take-strategic-actions-marketing.jpg"/>
          <p:cNvPicPr>
            <a:picLocks noChangeAspect="1"/>
          </p:cNvPicPr>
          <p:nvPr/>
        </p:nvPicPr>
        <p:blipFill>
          <a:blip r:embed="rId3" cstate="print"/>
          <a:stretch>
            <a:fillRect/>
          </a:stretch>
        </p:blipFill>
        <p:spPr>
          <a:xfrm>
            <a:off x="6156176" y="2708920"/>
            <a:ext cx="2987824" cy="4149080"/>
          </a:xfrm>
          <a:prstGeom prst="rect">
            <a:avLst/>
          </a:prstGeom>
        </p:spPr>
      </p:pic>
      <p:sp>
        <p:nvSpPr>
          <p:cNvPr id="9" name="TextBox 8"/>
          <p:cNvSpPr txBox="1"/>
          <p:nvPr/>
        </p:nvSpPr>
        <p:spPr>
          <a:xfrm>
            <a:off x="0" y="2708920"/>
            <a:ext cx="6156176" cy="4154984"/>
          </a:xfrm>
          <a:prstGeom prst="rect">
            <a:avLst/>
          </a:prstGeom>
          <a:solidFill>
            <a:srgbClr val="00B050">
              <a:alpha val="76000"/>
            </a:srgbClr>
          </a:solidFill>
          <a:effectLst>
            <a:outerShdw blurRad="50800" dist="38100" dir="10800000" algn="r" rotWithShape="0">
              <a:prstClr val="black">
                <a:alpha val="40000"/>
              </a:prstClr>
            </a:outerShdw>
          </a:effectLst>
        </p:spPr>
        <p:txBody>
          <a:bodyPr wrap="square" rtlCol="1">
            <a:spAutoFit/>
          </a:bodyPr>
          <a:lstStyle/>
          <a:p>
            <a:pPr marL="533400" indent="-533400" algn="l" rtl="0">
              <a:buFont typeface="Wingdings" pitchFamily="2" charset="2"/>
              <a:buChar char="Ø"/>
            </a:pPr>
            <a:endParaRPr lang="en-US" sz="2200" b="1" dirty="0" smtClean="0">
              <a:solidFill>
                <a:schemeClr val="bg1"/>
              </a:solidFill>
              <a:latin typeface="Rockwell" pitchFamily="18" charset="0"/>
            </a:endParaRPr>
          </a:p>
          <a:p>
            <a:pPr marL="533400" indent="-533400" algn="l" rtl="0">
              <a:buFont typeface="Wingdings" pitchFamily="2" charset="2"/>
              <a:buChar char="Ø"/>
            </a:pPr>
            <a:endParaRPr lang="en-US" sz="2200" b="1" dirty="0">
              <a:solidFill>
                <a:schemeClr val="bg1"/>
              </a:solidFill>
              <a:latin typeface="Rockwell" pitchFamily="18" charset="0"/>
            </a:endParaRPr>
          </a:p>
          <a:p>
            <a:pPr marL="533400" indent="-533400" algn="l" rtl="0">
              <a:buFont typeface="Wingdings" pitchFamily="2" charset="2"/>
              <a:buChar char="Ø"/>
            </a:pPr>
            <a:endParaRPr lang="en-US" sz="2200" b="1" dirty="0" smtClean="0">
              <a:solidFill>
                <a:schemeClr val="bg1"/>
              </a:solidFill>
              <a:latin typeface="Rockwell" pitchFamily="18" charset="0"/>
            </a:endParaRPr>
          </a:p>
          <a:p>
            <a:pPr marL="533400" indent="-533400" algn="l" rtl="0">
              <a:buFont typeface="Wingdings" pitchFamily="2" charset="2"/>
              <a:buChar char="Ø"/>
            </a:pPr>
            <a:endParaRPr lang="en-US" sz="2200" b="1" dirty="0">
              <a:solidFill>
                <a:schemeClr val="bg1"/>
              </a:solidFill>
              <a:latin typeface="Rockwell" pitchFamily="18" charset="0"/>
            </a:endParaRPr>
          </a:p>
          <a:p>
            <a:pPr marL="533400" indent="-533400" algn="l" rtl="0"/>
            <a:endParaRPr lang="en-US" sz="2200" b="1" dirty="0" smtClean="0">
              <a:solidFill>
                <a:schemeClr val="bg1"/>
              </a:solidFill>
              <a:latin typeface="Rockwell" pitchFamily="18" charset="0"/>
            </a:endParaRPr>
          </a:p>
          <a:p>
            <a:pPr marL="533400" indent="-533400" algn="l" rtl="0">
              <a:buFont typeface="Wingdings" pitchFamily="2" charset="2"/>
              <a:buChar char="Ø"/>
            </a:pPr>
            <a:endParaRPr lang="en-US" sz="2200" b="1" dirty="0">
              <a:solidFill>
                <a:schemeClr val="bg1"/>
              </a:solidFill>
              <a:latin typeface="Rockwell" pitchFamily="18" charset="0"/>
            </a:endParaRPr>
          </a:p>
          <a:p>
            <a:pPr marL="533400" indent="-533400" algn="l" rtl="0">
              <a:buFont typeface="Wingdings" pitchFamily="2" charset="2"/>
              <a:buChar char="Ø"/>
            </a:pPr>
            <a:endParaRPr lang="en-US" sz="2200" b="1" dirty="0" smtClean="0">
              <a:solidFill>
                <a:schemeClr val="bg1"/>
              </a:solidFill>
              <a:latin typeface="Rockwell" pitchFamily="18" charset="0"/>
            </a:endParaRPr>
          </a:p>
          <a:p>
            <a:pPr marL="533400" indent="-533400" algn="l" rtl="0">
              <a:buFont typeface="Wingdings" pitchFamily="2" charset="2"/>
              <a:buChar char="Ø"/>
            </a:pPr>
            <a:endParaRPr lang="en-US" sz="2200" b="1" dirty="0">
              <a:solidFill>
                <a:schemeClr val="bg1"/>
              </a:solidFill>
              <a:latin typeface="Rockwell" pitchFamily="18" charset="0"/>
            </a:endParaRPr>
          </a:p>
          <a:p>
            <a:pPr marL="533400" indent="-533400" algn="l" rtl="0"/>
            <a:endParaRPr lang="en-US" sz="2200" b="1" dirty="0" smtClean="0">
              <a:solidFill>
                <a:schemeClr val="bg1"/>
              </a:solidFill>
              <a:latin typeface="Rockwell" pitchFamily="18" charset="0"/>
            </a:endParaRPr>
          </a:p>
          <a:p>
            <a:pPr marL="533400" indent="-533400" algn="l" rtl="0"/>
            <a:endParaRPr lang="en-US" sz="2200" b="1" dirty="0">
              <a:solidFill>
                <a:schemeClr val="bg1"/>
              </a:solidFill>
              <a:latin typeface="Rockwell" pitchFamily="18" charset="0"/>
            </a:endParaRPr>
          </a:p>
          <a:p>
            <a:pPr marL="533400" indent="-533400" algn="l" rtl="0"/>
            <a:endParaRPr lang="en-US" sz="2200" b="1" dirty="0" smtClean="0">
              <a:solidFill>
                <a:schemeClr val="bg1"/>
              </a:solidFill>
              <a:latin typeface="Rockwell" pitchFamily="18" charset="0"/>
            </a:endParaRPr>
          </a:p>
          <a:p>
            <a:pPr marL="533400" indent="-533400" algn="l" rtl="0"/>
            <a:endParaRPr lang="en-US" sz="2200" b="1" dirty="0" smtClean="0">
              <a:solidFill>
                <a:schemeClr val="bg1"/>
              </a:solidFill>
              <a:latin typeface="Rockwell" pitchFamily="18" charset="0"/>
            </a:endParaRPr>
          </a:p>
        </p:txBody>
      </p:sp>
      <p:sp>
        <p:nvSpPr>
          <p:cNvPr id="10" name="TextBox 9"/>
          <p:cNvSpPr txBox="1"/>
          <p:nvPr/>
        </p:nvSpPr>
        <p:spPr>
          <a:xfrm>
            <a:off x="0" y="4365104"/>
            <a:ext cx="6156176" cy="1323439"/>
          </a:xfrm>
          <a:prstGeom prst="rect">
            <a:avLst/>
          </a:prstGeom>
          <a:noFill/>
        </p:spPr>
        <p:txBody>
          <a:bodyPr wrap="square" rtlCol="1">
            <a:spAutoFit/>
          </a:bodyPr>
          <a:lstStyle/>
          <a:p>
            <a:pPr algn="l" rtl="0">
              <a:buFont typeface="Wingdings" pitchFamily="2" charset="2"/>
              <a:buChar char="Ø"/>
            </a:pPr>
            <a:r>
              <a:rPr lang="en-US" sz="2000" b="1" dirty="0" smtClean="0">
                <a:solidFill>
                  <a:schemeClr val="bg1"/>
                </a:solidFill>
                <a:latin typeface="Rockwell" pitchFamily="18" charset="0"/>
              </a:rPr>
              <a:t>   We must confront the vicious attacks being waged against him and ransom him with our lives, our loved ones, and our wealth to the extent of our varying abilities.</a:t>
            </a:r>
          </a:p>
        </p:txBody>
      </p:sp>
      <p:sp>
        <p:nvSpPr>
          <p:cNvPr id="11" name="TextBox 10"/>
          <p:cNvSpPr txBox="1"/>
          <p:nvPr/>
        </p:nvSpPr>
        <p:spPr>
          <a:xfrm>
            <a:off x="0" y="5873115"/>
            <a:ext cx="6084168" cy="984885"/>
          </a:xfrm>
          <a:prstGeom prst="rect">
            <a:avLst/>
          </a:prstGeom>
          <a:noFill/>
        </p:spPr>
        <p:txBody>
          <a:bodyPr wrap="square" rtlCol="1">
            <a:spAutoFit/>
          </a:bodyPr>
          <a:lstStyle/>
          <a:p>
            <a:pPr algn="l" rtl="0">
              <a:buFont typeface="Wingdings" pitchFamily="2" charset="2"/>
              <a:buChar char="Ø"/>
            </a:pPr>
            <a:r>
              <a:rPr lang="en-US" sz="2000" b="1" dirty="0" smtClean="0">
                <a:solidFill>
                  <a:schemeClr val="bg1"/>
                </a:solidFill>
                <a:latin typeface="Rockwell" pitchFamily="18" charset="0"/>
              </a:rPr>
              <a:t>   We must all carry out our responsibilities on whatever level we are able.</a:t>
            </a:r>
            <a:endParaRPr lang="ar-SA" sz="2000" b="1" dirty="0" smtClean="0">
              <a:solidFill>
                <a:schemeClr val="bg1"/>
              </a:solidFill>
              <a:latin typeface="Rockwell" pitchFamily="18" charset="0"/>
            </a:endParaRPr>
          </a:p>
          <a:p>
            <a:endParaRPr lang="ar-SA" dirty="0"/>
          </a:p>
        </p:txBody>
      </p:sp>
      <p:sp>
        <p:nvSpPr>
          <p:cNvPr id="12" name="TextBox 11"/>
          <p:cNvSpPr txBox="1"/>
          <p:nvPr/>
        </p:nvSpPr>
        <p:spPr>
          <a:xfrm>
            <a:off x="179512" y="2780928"/>
            <a:ext cx="5832648" cy="1323439"/>
          </a:xfrm>
          <a:prstGeom prst="rect">
            <a:avLst/>
          </a:prstGeom>
          <a:noFill/>
        </p:spPr>
        <p:txBody>
          <a:bodyPr wrap="square" rtlCol="1">
            <a:spAutoFit/>
          </a:bodyPr>
          <a:lstStyle/>
          <a:p>
            <a:pPr algn="l" rtl="0">
              <a:buFont typeface="Wingdings" pitchFamily="2" charset="2"/>
              <a:buChar char="q"/>
            </a:pPr>
            <a:r>
              <a:rPr lang="en-US" sz="2000" b="1" dirty="0" smtClean="0">
                <a:latin typeface="Rockwell" pitchFamily="18" charset="0"/>
              </a:rPr>
              <a:t>  There are a number of things that we can do to put our love for the Prophet (peace be upon him) into action and carry out our duty to him. </a:t>
            </a:r>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amond(in)">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pic>
        <p:nvPicPr>
          <p:cNvPr id="6" name="Picture 5" descr="Take-Action.jpg"/>
          <p:cNvPicPr>
            <a:picLocks noChangeAspect="1"/>
          </p:cNvPicPr>
          <p:nvPr/>
        </p:nvPicPr>
        <p:blipFill>
          <a:blip r:embed="rId3" cstate="print"/>
          <a:stretch>
            <a:fillRect/>
          </a:stretch>
        </p:blipFill>
        <p:spPr>
          <a:xfrm>
            <a:off x="4644008" y="3717032"/>
            <a:ext cx="4499992" cy="3140968"/>
          </a:xfrm>
          <a:prstGeom prst="rect">
            <a:avLst/>
          </a:prstGeom>
          <a:effectLst>
            <a:outerShdw blurRad="1270000" dist="152400" dir="5400000" sx="107000" sy="107000" algn="ctr" rotWithShape="0">
              <a:schemeClr val="accent1">
                <a:lumMod val="60000"/>
                <a:lumOff val="40000"/>
                <a:alpha val="50000"/>
              </a:schemeClr>
            </a:outerShdw>
          </a:effectLst>
        </p:spPr>
      </p:pic>
      <p:sp>
        <p:nvSpPr>
          <p:cNvPr id="7" name="Cloud Callout 6"/>
          <p:cNvSpPr/>
          <p:nvPr/>
        </p:nvSpPr>
        <p:spPr>
          <a:xfrm>
            <a:off x="0" y="44624"/>
            <a:ext cx="7452320" cy="2952328"/>
          </a:xfrm>
          <a:prstGeom prst="cloudCallout">
            <a:avLst>
              <a:gd name="adj1" fmla="val 41104"/>
              <a:gd name="adj2" fmla="val 89850"/>
            </a:avLst>
          </a:prstGeom>
          <a:solidFill>
            <a:schemeClr val="bg1">
              <a:alpha val="84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latin typeface="Rockwell" pitchFamily="18" charset="0"/>
            </a:endParaRPr>
          </a:p>
        </p:txBody>
      </p:sp>
      <p:sp>
        <p:nvSpPr>
          <p:cNvPr id="8" name="Oval 7"/>
          <p:cNvSpPr/>
          <p:nvPr/>
        </p:nvSpPr>
        <p:spPr>
          <a:xfrm rot="2932231">
            <a:off x="5039097" y="2522022"/>
            <a:ext cx="504056" cy="518356"/>
          </a:xfrm>
          <a:prstGeom prst="ellipse">
            <a:avLst/>
          </a:prstGeom>
          <a:solidFill>
            <a:schemeClr val="bg1">
              <a:alpha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Rectangle 8"/>
          <p:cNvSpPr/>
          <p:nvPr/>
        </p:nvSpPr>
        <p:spPr>
          <a:xfrm>
            <a:off x="539552" y="620688"/>
            <a:ext cx="6480720" cy="2219518"/>
          </a:xfrm>
          <a:prstGeom prst="rect">
            <a:avLst/>
          </a:prstGeom>
          <a:noFill/>
        </p:spPr>
        <p:txBody>
          <a:bodyPr wrap="square" lIns="91440" tIns="45720" rIns="91440" bIns="45720">
            <a:spAutoFit/>
          </a:bodyPr>
          <a:lstStyle/>
          <a:p>
            <a:pPr algn="ctr">
              <a:lnSpc>
                <a:spcPct val="150000"/>
              </a:lnSpc>
            </a:pPr>
            <a:r>
              <a:rPr lang="en-US" sz="3200" b="1" dirty="0" smtClean="0">
                <a:ln>
                  <a:solidFill>
                    <a:srgbClr val="0070C0"/>
                  </a:solidFill>
                </a:ln>
                <a:solidFill>
                  <a:srgbClr val="3366FF"/>
                </a:solidFill>
                <a:effectLst>
                  <a:glow rad="63500">
                    <a:schemeClr val="accent1">
                      <a:satMod val="175000"/>
                      <a:alpha val="40000"/>
                    </a:schemeClr>
                  </a:glow>
                </a:effectLst>
                <a:latin typeface="Rockwell" pitchFamily="18" charset="0"/>
              </a:rPr>
              <a:t>Things We Can Do as Individuals</a:t>
            </a:r>
            <a:r>
              <a:rPr lang="en-US" sz="3200" dirty="0" smtClean="0">
                <a:ln>
                  <a:solidFill>
                    <a:srgbClr val="0070C0"/>
                  </a:solidFill>
                </a:ln>
                <a:solidFill>
                  <a:srgbClr val="3366FF"/>
                </a:solidFill>
                <a:effectLst>
                  <a:glow rad="63500">
                    <a:schemeClr val="accent1">
                      <a:satMod val="175000"/>
                      <a:alpha val="40000"/>
                    </a:schemeClr>
                  </a:glow>
                </a:effectLst>
                <a:latin typeface="Rockwell" pitchFamily="18" charset="0"/>
              </a:rPr>
              <a:t/>
            </a:r>
            <a:br>
              <a:rPr lang="en-US" sz="3200" dirty="0" smtClean="0">
                <a:ln>
                  <a:solidFill>
                    <a:srgbClr val="0070C0"/>
                  </a:solidFill>
                </a:ln>
                <a:solidFill>
                  <a:srgbClr val="3366FF"/>
                </a:solidFill>
                <a:effectLst>
                  <a:glow rad="63500">
                    <a:schemeClr val="accent1">
                      <a:satMod val="175000"/>
                      <a:alpha val="40000"/>
                    </a:schemeClr>
                  </a:glow>
                </a:effectLst>
                <a:latin typeface="Rockwell" pitchFamily="18" charset="0"/>
              </a:rPr>
            </a:br>
            <a:endParaRPr lang="en-US" sz="3200" b="1" cap="none" spc="0" dirty="0">
              <a:ln>
                <a:solidFill>
                  <a:srgbClr val="0070C0"/>
                </a:solidFill>
              </a:ln>
              <a:solidFill>
                <a:srgbClr val="3366FF"/>
              </a:solidFill>
              <a:effectLst>
                <a:glow rad="63500">
                  <a:schemeClr val="accent1">
                    <a:satMod val="175000"/>
                    <a:alpha val="40000"/>
                  </a:schemeClr>
                </a:glow>
              </a:effectLst>
              <a:latin typeface="Rockwell"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ppt_w</p:attrName>
                                        </p:attrNameLst>
                                      </p:cBhvr>
                                      <p:tavLst>
                                        <p:tav tm="0" fmla="#ppt_w*sin(2.5*pi*$)">
                                          <p:val>
                                            <p:fltVal val="0"/>
                                          </p:val>
                                        </p:tav>
                                        <p:tav tm="100000">
                                          <p:val>
                                            <p:fltVal val="1"/>
                                          </p:val>
                                        </p:tav>
                                      </p:tavLst>
                                    </p:anim>
                                    <p:anim calcmode="lin" valueType="num">
                                      <p:cBhvr>
                                        <p:cTn id="9"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l="-6000" r="-6000" b="-20000"/>
          </a:stretch>
        </a:blipFill>
        <a:effectLst/>
      </p:bgPr>
    </p:bg>
    <p:spTree>
      <p:nvGrpSpPr>
        <p:cNvPr id="1" name=""/>
        <p:cNvGrpSpPr/>
        <p:nvPr/>
      </p:nvGrpSpPr>
      <p:grpSpPr>
        <a:xfrm>
          <a:off x="0" y="0"/>
          <a:ext cx="0" cy="0"/>
          <a:chOff x="0" y="0"/>
          <a:chExt cx="0" cy="0"/>
        </a:xfrm>
      </p:grpSpPr>
      <p:sp>
        <p:nvSpPr>
          <p:cNvPr id="5" name="TextBox 4"/>
          <p:cNvSpPr txBox="1"/>
          <p:nvPr/>
        </p:nvSpPr>
        <p:spPr>
          <a:xfrm>
            <a:off x="-36512" y="-27384"/>
            <a:ext cx="6840760" cy="707886"/>
          </a:xfrm>
          <a:prstGeom prst="rect">
            <a:avLst/>
          </a:prstGeom>
          <a:solidFill>
            <a:schemeClr val="tx2">
              <a:lumMod val="20000"/>
              <a:lumOff val="80000"/>
            </a:schemeClr>
          </a:solidFill>
          <a:effectLst/>
        </p:spPr>
        <p:txBody>
          <a:bodyPr wrap="square" rtlCol="1">
            <a:spAutoFit/>
          </a:bodyPr>
          <a:lstStyle/>
          <a:p>
            <a:pPr algn="ctr" rtl="0"/>
            <a:endParaRPr lang="en-US" sz="800" b="1" dirty="0" smtClean="0">
              <a:solidFill>
                <a:schemeClr val="accent1">
                  <a:lumMod val="75000"/>
                </a:schemeClr>
              </a:solidFill>
              <a:effectLst>
                <a:outerShdw blurRad="38100" dist="38100" dir="2700000" algn="tl">
                  <a:srgbClr val="000000">
                    <a:alpha val="43137"/>
                  </a:srgbClr>
                </a:outerShdw>
              </a:effectLst>
              <a:latin typeface="Rockwell" pitchFamily="18" charset="0"/>
            </a:endParaRPr>
          </a:p>
          <a:p>
            <a:pPr algn="ctr" rtl="0"/>
            <a:endParaRPr lang="en-US" sz="800" b="1" dirty="0">
              <a:solidFill>
                <a:schemeClr val="accent1">
                  <a:lumMod val="75000"/>
                </a:schemeClr>
              </a:solidFill>
              <a:effectLst>
                <a:outerShdw blurRad="38100" dist="38100" dir="2700000" algn="tl">
                  <a:srgbClr val="000000">
                    <a:alpha val="43137"/>
                  </a:srgbClr>
                </a:outerShdw>
              </a:effectLst>
              <a:latin typeface="Rockwell" pitchFamily="18" charset="0"/>
            </a:endParaRPr>
          </a:p>
          <a:p>
            <a:pPr algn="ctr" rtl="0"/>
            <a:endParaRPr lang="en-US" sz="800" b="1" dirty="0" smtClean="0">
              <a:solidFill>
                <a:schemeClr val="accent1">
                  <a:lumMod val="75000"/>
                </a:schemeClr>
              </a:solidFill>
              <a:effectLst>
                <a:outerShdw blurRad="38100" dist="38100" dir="2700000" algn="tl">
                  <a:srgbClr val="000000">
                    <a:alpha val="43137"/>
                  </a:srgbClr>
                </a:outerShdw>
              </a:effectLst>
              <a:latin typeface="Rockwell" pitchFamily="18" charset="0"/>
            </a:endParaRPr>
          </a:p>
          <a:p>
            <a:pPr algn="ctr" rtl="0"/>
            <a:endParaRPr lang="en-US" sz="800" b="1" dirty="0">
              <a:solidFill>
                <a:schemeClr val="accent1">
                  <a:lumMod val="75000"/>
                </a:schemeClr>
              </a:solidFill>
              <a:effectLst>
                <a:outerShdw blurRad="38100" dist="38100" dir="2700000" algn="tl">
                  <a:srgbClr val="000000">
                    <a:alpha val="43137"/>
                  </a:srgbClr>
                </a:outerShdw>
              </a:effectLst>
              <a:latin typeface="Rockwell" pitchFamily="18" charset="0"/>
            </a:endParaRPr>
          </a:p>
          <a:p>
            <a:pPr algn="ctr" rtl="0"/>
            <a:endParaRPr lang="ar-SA" sz="800" b="1" dirty="0">
              <a:solidFill>
                <a:schemeClr val="accent1">
                  <a:lumMod val="75000"/>
                </a:schemeClr>
              </a:solidFill>
              <a:effectLst>
                <a:outerShdw blurRad="38100" dist="38100" dir="2700000" algn="tl">
                  <a:srgbClr val="000000">
                    <a:alpha val="43137"/>
                  </a:srgbClr>
                </a:outerShdw>
              </a:effectLst>
              <a:latin typeface="Rockwell" pitchFamily="18" charset="0"/>
            </a:endParaRPr>
          </a:p>
        </p:txBody>
      </p:sp>
      <p:sp>
        <p:nvSpPr>
          <p:cNvPr id="6" name="Rectangle 5"/>
          <p:cNvSpPr/>
          <p:nvPr/>
        </p:nvSpPr>
        <p:spPr>
          <a:xfrm>
            <a:off x="323528" y="0"/>
            <a:ext cx="6019788" cy="954107"/>
          </a:xfrm>
          <a:prstGeom prst="rect">
            <a:avLst/>
          </a:prstGeom>
          <a:noFill/>
        </p:spPr>
        <p:txBody>
          <a:bodyPr wrap="none" lIns="91440" tIns="45720" rIns="91440" bIns="45720">
            <a:spAutoFit/>
          </a:bodyPr>
          <a:lstStyle/>
          <a:p>
            <a:pPr algn="ctr"/>
            <a:r>
              <a:rPr lang="en-US" sz="2800" b="1" dirty="0" smtClean="0">
                <a:latin typeface="Rockwell" pitchFamily="18" charset="0"/>
              </a:rPr>
              <a:t>Things We Can Do As Individuals</a:t>
            </a:r>
            <a:r>
              <a:rPr lang="en-US" sz="2800" dirty="0" smtClean="0">
                <a:latin typeface="Rockwell" pitchFamily="18" charset="0"/>
              </a:rPr>
              <a:t/>
            </a:r>
            <a:br>
              <a:rPr lang="en-US" sz="2800" dirty="0" smtClean="0">
                <a:latin typeface="Rockwell" pitchFamily="18" charset="0"/>
              </a:rPr>
            </a:br>
            <a:endParaRPr lang="en-US"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Rockwell" pitchFamily="18" charset="0"/>
            </a:endParaRPr>
          </a:p>
        </p:txBody>
      </p:sp>
      <p:pic>
        <p:nvPicPr>
          <p:cNvPr id="8" name="Picture 7" descr="تاخها.jpg"/>
          <p:cNvPicPr>
            <a:picLocks noChangeAspect="1"/>
          </p:cNvPicPr>
          <p:nvPr/>
        </p:nvPicPr>
        <p:blipFill>
          <a:blip r:embed="rId3" cstate="print"/>
          <a:stretch>
            <a:fillRect/>
          </a:stretch>
        </p:blipFill>
        <p:spPr>
          <a:xfrm>
            <a:off x="6804248" y="0"/>
            <a:ext cx="2339752" cy="2204864"/>
          </a:xfrm>
          <a:prstGeom prst="rect">
            <a:avLst/>
          </a:prstGeom>
        </p:spPr>
      </p:pic>
      <p:pic>
        <p:nvPicPr>
          <p:cNvPr id="9" name="Picture 8" descr="5.jpg"/>
          <p:cNvPicPr>
            <a:picLocks noChangeAspect="1"/>
          </p:cNvPicPr>
          <p:nvPr/>
        </p:nvPicPr>
        <p:blipFill>
          <a:blip r:embed="rId4" cstate="print"/>
          <a:stretch>
            <a:fillRect/>
          </a:stretch>
        </p:blipFill>
        <p:spPr>
          <a:xfrm>
            <a:off x="6804248" y="2204864"/>
            <a:ext cx="2339752" cy="2078679"/>
          </a:xfrm>
          <a:prstGeom prst="rect">
            <a:avLst/>
          </a:prstGeom>
        </p:spPr>
      </p:pic>
      <p:pic>
        <p:nvPicPr>
          <p:cNvPr id="10" name="Picture 9" descr="ThisIsMuhammad.jpg"/>
          <p:cNvPicPr>
            <a:picLocks noChangeAspect="1"/>
          </p:cNvPicPr>
          <p:nvPr/>
        </p:nvPicPr>
        <p:blipFill>
          <a:blip r:embed="rId5" cstate="print"/>
          <a:stretch>
            <a:fillRect/>
          </a:stretch>
        </p:blipFill>
        <p:spPr>
          <a:xfrm>
            <a:off x="6804248" y="4293096"/>
            <a:ext cx="2339752" cy="2564904"/>
          </a:xfrm>
          <a:prstGeom prst="rect">
            <a:avLst/>
          </a:prstGeom>
        </p:spPr>
      </p:pic>
      <p:sp>
        <p:nvSpPr>
          <p:cNvPr id="14" name="Rectangle 13"/>
          <p:cNvSpPr/>
          <p:nvPr/>
        </p:nvSpPr>
        <p:spPr>
          <a:xfrm>
            <a:off x="0" y="2348880"/>
            <a:ext cx="6804248" cy="1631216"/>
          </a:xfrm>
          <a:prstGeom prst="rect">
            <a:avLst/>
          </a:prstGeom>
          <a:noFill/>
        </p:spPr>
        <p:txBody>
          <a:bodyPr wrap="square" lIns="91440" tIns="45720" rIns="91440" bIns="45720">
            <a:spAutoFit/>
          </a:bodyPr>
          <a:lstStyle/>
          <a:p>
            <a:pPr algn="l" rtl="0"/>
            <a: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2. We can learn the evidence from the Qur’ân, the Sunnah, and the consensus of the Muslims that it is obligatory to obey the Prophet (peace be upon him) and emulate his most excellent example.</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Rectangle 14"/>
          <p:cNvSpPr/>
          <p:nvPr/>
        </p:nvSpPr>
        <p:spPr>
          <a:xfrm>
            <a:off x="0" y="3687901"/>
            <a:ext cx="6804248" cy="2862322"/>
          </a:xfrm>
          <a:prstGeom prst="rect">
            <a:avLst/>
          </a:prstGeom>
          <a:noFill/>
        </p:spPr>
        <p:txBody>
          <a:bodyPr wrap="square" lIns="91440" tIns="45720" rIns="91440" bIns="45720">
            <a:spAutoFit/>
          </a:bodyPr>
          <a:lstStyle/>
          <a:p>
            <a:pPr algn="l" rtl="0"/>
            <a: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3. We can acquaint ourselves with how Allah has protected the Prophet’s Sunnah. We should learn about the considerable efforts that were made by the scholars throughout the centuries to separate the genuine Sunnah from what was false and how they compiled the authentic Sunnah according to the most stringent conditions. No other civilization of the past had ever developed a more arduous and learned set of principles for authenticating historical evidence.</a:t>
            </a:r>
            <a:r>
              <a:rPr lang="en-US" sz="2000" b="0" cap="none" spc="0" dirty="0" smtClean="0">
                <a:ln w="18415" cmpd="sng">
                  <a:solidFill>
                    <a:schemeClr val="bg2">
                      <a:lumMod val="10000"/>
                    </a:schemeClr>
                  </a:solidFill>
                  <a:prstDash val="solid"/>
                </a:ln>
                <a:solidFill>
                  <a:srgbClr val="FFFFFF"/>
                </a:solidFill>
                <a:effectLst>
                  <a:outerShdw blurRad="63500" dir="3600000" algn="tl" rotWithShape="0">
                    <a:srgbClr val="000000">
                      <a:alpha val="70000"/>
                    </a:srgbClr>
                  </a:outerShdw>
                </a:effectLst>
              </a:rPr>
              <a:t/>
            </a:r>
            <a:br>
              <a:rPr lang="en-US" sz="2000" b="0" cap="none" spc="0" dirty="0" smtClean="0">
                <a:ln w="18415" cmpd="sng">
                  <a:solidFill>
                    <a:schemeClr val="bg2">
                      <a:lumMod val="10000"/>
                    </a:schemeClr>
                  </a:solidFill>
                  <a:prstDash val="solid"/>
                </a:ln>
                <a:solidFill>
                  <a:srgbClr val="FFFFFF"/>
                </a:solidFill>
                <a:effectLst>
                  <a:outerShdw blurRad="63500" dir="3600000" algn="tl" rotWithShape="0">
                    <a:srgbClr val="000000">
                      <a:alpha val="70000"/>
                    </a:srgbClr>
                  </a:outerShdw>
                </a:effectLst>
              </a:rPr>
            </a:br>
            <a:endParaRPr lang="en-US" sz="2000" b="0" cap="none" spc="0" dirty="0">
              <a:ln w="18415" cmpd="sng">
                <a:solidFill>
                  <a:schemeClr val="bg2">
                    <a:lumMod val="10000"/>
                  </a:schemeClr>
                </a:solidFill>
                <a:prstDash val="solid"/>
              </a:ln>
              <a:solidFill>
                <a:srgbClr val="FFFFFF"/>
              </a:solidFill>
              <a:effectLst>
                <a:outerShdw blurRad="63500" dir="3600000" algn="tl" rotWithShape="0">
                  <a:srgbClr val="000000">
                    <a:alpha val="70000"/>
                  </a:srgbClr>
                </a:outerShdw>
              </a:effectLst>
            </a:endParaRPr>
          </a:p>
        </p:txBody>
      </p:sp>
      <p:sp>
        <p:nvSpPr>
          <p:cNvPr id="16" name="Rectangle 15"/>
          <p:cNvSpPr/>
          <p:nvPr/>
        </p:nvSpPr>
        <p:spPr>
          <a:xfrm>
            <a:off x="0" y="908720"/>
            <a:ext cx="6732240" cy="1323439"/>
          </a:xfrm>
          <a:prstGeom prst="rect">
            <a:avLst/>
          </a:prstGeom>
          <a:noFill/>
        </p:spPr>
        <p:txBody>
          <a:bodyPr wrap="square" lIns="91440" tIns="45720" rIns="91440" bIns="45720">
            <a:spAutoFit/>
          </a:bodyPr>
          <a:lstStyle/>
          <a:p>
            <a:pPr algn="l" rtl="0"/>
            <a: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1. We can contemplate the evidence which decisively demonstrates that Muhammad (peace be upon him) is the Messenger of Allah. The first source for this evidence is none other than the Qur’ân.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l="-6000" r="-6000" b="-20000"/>
          </a:stretch>
        </a:blipFill>
        <a:effectLst/>
      </p:bgPr>
    </p:bg>
    <p:spTree>
      <p:nvGrpSpPr>
        <p:cNvPr id="1" name=""/>
        <p:cNvGrpSpPr/>
        <p:nvPr/>
      </p:nvGrpSpPr>
      <p:grpSpPr>
        <a:xfrm>
          <a:off x="0" y="0"/>
          <a:ext cx="0" cy="0"/>
          <a:chOff x="0" y="0"/>
          <a:chExt cx="0" cy="0"/>
        </a:xfrm>
      </p:grpSpPr>
      <p:sp>
        <p:nvSpPr>
          <p:cNvPr id="5" name="TextBox 4"/>
          <p:cNvSpPr txBox="1"/>
          <p:nvPr/>
        </p:nvSpPr>
        <p:spPr>
          <a:xfrm>
            <a:off x="-36512" y="-27384"/>
            <a:ext cx="6840760" cy="707886"/>
          </a:xfrm>
          <a:prstGeom prst="rect">
            <a:avLst/>
          </a:prstGeom>
          <a:solidFill>
            <a:schemeClr val="tx2">
              <a:lumMod val="20000"/>
              <a:lumOff val="80000"/>
            </a:schemeClr>
          </a:solidFill>
          <a:effectLst/>
        </p:spPr>
        <p:txBody>
          <a:bodyPr wrap="square" rtlCol="1">
            <a:spAutoFit/>
          </a:bodyPr>
          <a:lstStyle/>
          <a:p>
            <a:pPr algn="ctr" rtl="0"/>
            <a:endParaRPr lang="en-US" sz="800" b="1" dirty="0" smtClean="0">
              <a:solidFill>
                <a:schemeClr val="accent1">
                  <a:lumMod val="75000"/>
                </a:schemeClr>
              </a:solidFill>
              <a:effectLst>
                <a:outerShdw blurRad="38100" dist="38100" dir="2700000" algn="tl">
                  <a:srgbClr val="000000">
                    <a:alpha val="43137"/>
                  </a:srgbClr>
                </a:outerShdw>
              </a:effectLst>
              <a:latin typeface="Rockwell" pitchFamily="18" charset="0"/>
            </a:endParaRPr>
          </a:p>
          <a:p>
            <a:pPr algn="ctr" rtl="0"/>
            <a:endParaRPr lang="en-US" sz="800" b="1" dirty="0">
              <a:solidFill>
                <a:schemeClr val="accent1">
                  <a:lumMod val="75000"/>
                </a:schemeClr>
              </a:solidFill>
              <a:effectLst>
                <a:outerShdw blurRad="38100" dist="38100" dir="2700000" algn="tl">
                  <a:srgbClr val="000000">
                    <a:alpha val="43137"/>
                  </a:srgbClr>
                </a:outerShdw>
              </a:effectLst>
              <a:latin typeface="Rockwell" pitchFamily="18" charset="0"/>
            </a:endParaRPr>
          </a:p>
          <a:p>
            <a:pPr algn="ctr" rtl="0"/>
            <a:endParaRPr lang="en-US" sz="800" b="1" dirty="0" smtClean="0">
              <a:solidFill>
                <a:schemeClr val="accent1">
                  <a:lumMod val="75000"/>
                </a:schemeClr>
              </a:solidFill>
              <a:effectLst>
                <a:outerShdw blurRad="38100" dist="38100" dir="2700000" algn="tl">
                  <a:srgbClr val="000000">
                    <a:alpha val="43137"/>
                  </a:srgbClr>
                </a:outerShdw>
              </a:effectLst>
              <a:latin typeface="Rockwell" pitchFamily="18" charset="0"/>
            </a:endParaRPr>
          </a:p>
          <a:p>
            <a:pPr algn="ctr" rtl="0"/>
            <a:endParaRPr lang="en-US" sz="800" b="1" dirty="0">
              <a:solidFill>
                <a:schemeClr val="accent1">
                  <a:lumMod val="75000"/>
                </a:schemeClr>
              </a:solidFill>
              <a:effectLst>
                <a:outerShdw blurRad="38100" dist="38100" dir="2700000" algn="tl">
                  <a:srgbClr val="000000">
                    <a:alpha val="43137"/>
                  </a:srgbClr>
                </a:outerShdw>
              </a:effectLst>
              <a:latin typeface="Rockwell" pitchFamily="18" charset="0"/>
            </a:endParaRPr>
          </a:p>
          <a:p>
            <a:pPr algn="ctr" rtl="0"/>
            <a:endParaRPr lang="ar-SA" sz="800" b="1" dirty="0">
              <a:solidFill>
                <a:schemeClr val="accent1">
                  <a:lumMod val="75000"/>
                </a:schemeClr>
              </a:solidFill>
              <a:effectLst>
                <a:outerShdw blurRad="38100" dist="38100" dir="2700000" algn="tl">
                  <a:srgbClr val="000000">
                    <a:alpha val="43137"/>
                  </a:srgbClr>
                </a:outerShdw>
              </a:effectLst>
              <a:latin typeface="Rockwell" pitchFamily="18" charset="0"/>
            </a:endParaRPr>
          </a:p>
        </p:txBody>
      </p:sp>
      <p:sp>
        <p:nvSpPr>
          <p:cNvPr id="6" name="Rectangle 5"/>
          <p:cNvSpPr/>
          <p:nvPr/>
        </p:nvSpPr>
        <p:spPr>
          <a:xfrm>
            <a:off x="179512" y="0"/>
            <a:ext cx="6917471" cy="954107"/>
          </a:xfrm>
          <a:prstGeom prst="rect">
            <a:avLst/>
          </a:prstGeom>
          <a:noFill/>
        </p:spPr>
        <p:txBody>
          <a:bodyPr wrap="none" lIns="91440" tIns="45720" rIns="91440" bIns="45720">
            <a:spAutoFit/>
          </a:bodyPr>
          <a:lstStyle/>
          <a:p>
            <a:pPr algn="l" rtl="0"/>
            <a:r>
              <a:rPr lang="en-US" sz="2800" b="1" dirty="0" smtClean="0">
                <a:latin typeface="Rockwell" pitchFamily="18" charset="0"/>
              </a:rPr>
              <a:t>Things We Can Do As Individuals </a:t>
            </a:r>
            <a:r>
              <a:rPr lang="en-US" sz="1400" b="1" dirty="0" smtClean="0">
                <a:latin typeface="Rockwell" pitchFamily="18" charset="0"/>
              </a:rPr>
              <a:t>(cont.)</a:t>
            </a:r>
            <a:r>
              <a:rPr lang="en-US" sz="1400" dirty="0" smtClean="0">
                <a:latin typeface="Rockwell" pitchFamily="18" charset="0"/>
              </a:rPr>
              <a:t/>
            </a:r>
            <a:br>
              <a:rPr lang="en-US" sz="1400" dirty="0" smtClean="0">
                <a:latin typeface="Rockwell" pitchFamily="18" charset="0"/>
              </a:rPr>
            </a:br>
            <a:endParaRPr lang="en-US"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Rockwell" pitchFamily="18" charset="0"/>
            </a:endParaRPr>
          </a:p>
        </p:txBody>
      </p:sp>
      <p:pic>
        <p:nvPicPr>
          <p:cNvPr id="8" name="Picture 7" descr="تاخها.jpg"/>
          <p:cNvPicPr>
            <a:picLocks noChangeAspect="1"/>
          </p:cNvPicPr>
          <p:nvPr/>
        </p:nvPicPr>
        <p:blipFill>
          <a:blip r:embed="rId3" cstate="print"/>
          <a:stretch>
            <a:fillRect/>
          </a:stretch>
        </p:blipFill>
        <p:spPr>
          <a:xfrm>
            <a:off x="6804248" y="0"/>
            <a:ext cx="2339752" cy="2204864"/>
          </a:xfrm>
          <a:prstGeom prst="rect">
            <a:avLst/>
          </a:prstGeom>
        </p:spPr>
      </p:pic>
      <p:pic>
        <p:nvPicPr>
          <p:cNvPr id="9" name="Picture 8" descr="5.jpg"/>
          <p:cNvPicPr>
            <a:picLocks noChangeAspect="1"/>
          </p:cNvPicPr>
          <p:nvPr/>
        </p:nvPicPr>
        <p:blipFill>
          <a:blip r:embed="rId4" cstate="print"/>
          <a:stretch>
            <a:fillRect/>
          </a:stretch>
        </p:blipFill>
        <p:spPr>
          <a:xfrm>
            <a:off x="6804248" y="2204864"/>
            <a:ext cx="2339752" cy="2078679"/>
          </a:xfrm>
          <a:prstGeom prst="rect">
            <a:avLst/>
          </a:prstGeom>
        </p:spPr>
      </p:pic>
      <p:pic>
        <p:nvPicPr>
          <p:cNvPr id="10" name="Picture 9" descr="ThisIsMuhammad.jpg"/>
          <p:cNvPicPr>
            <a:picLocks noChangeAspect="1"/>
          </p:cNvPicPr>
          <p:nvPr/>
        </p:nvPicPr>
        <p:blipFill>
          <a:blip r:embed="rId5" cstate="print"/>
          <a:stretch>
            <a:fillRect/>
          </a:stretch>
        </p:blipFill>
        <p:spPr>
          <a:xfrm>
            <a:off x="6804248" y="4293096"/>
            <a:ext cx="2339752" cy="2564904"/>
          </a:xfrm>
          <a:prstGeom prst="rect">
            <a:avLst/>
          </a:prstGeom>
        </p:spPr>
      </p:pic>
      <p:sp>
        <p:nvSpPr>
          <p:cNvPr id="14" name="Rectangle 13"/>
          <p:cNvSpPr/>
          <p:nvPr/>
        </p:nvSpPr>
        <p:spPr>
          <a:xfrm>
            <a:off x="0" y="2636912"/>
            <a:ext cx="6804248" cy="1938992"/>
          </a:xfrm>
          <a:prstGeom prst="rect">
            <a:avLst/>
          </a:prstGeom>
          <a:noFill/>
        </p:spPr>
        <p:txBody>
          <a:bodyPr wrap="square" lIns="91440" tIns="45720" rIns="91440" bIns="45720">
            <a:spAutoFit/>
          </a:bodyPr>
          <a:lstStyle/>
          <a:p>
            <a:pPr algn="l" rtl="0"/>
            <a: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5. We can bring to mind the great favor that he bestowed on all of us and how indebted we are to him. He is the one who conveyed to us the true religion. He carried out this duty in a most excellent manner. He fulfilled his trust to Allah perfectly and delivered to us his Lord’s Message.</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Rectangle 14"/>
          <p:cNvSpPr/>
          <p:nvPr/>
        </p:nvSpPr>
        <p:spPr>
          <a:xfrm>
            <a:off x="0" y="4437112"/>
            <a:ext cx="6804248" cy="2246769"/>
          </a:xfrm>
          <a:prstGeom prst="rect">
            <a:avLst/>
          </a:prstGeom>
          <a:noFill/>
        </p:spPr>
        <p:txBody>
          <a:bodyPr wrap="square" lIns="91440" tIns="45720" rIns="91440" bIns="45720">
            <a:spAutoFit/>
          </a:bodyPr>
          <a:lstStyle/>
          <a:p>
            <a:pPr algn="l" rtl="0"/>
            <a: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6. We can give him due credit for all the good that we attain by Allah’s grace in this world and the Hereafter, since he is the one who showed us towards how to attain it and who brought us guidance. Allah has blessed him on our account with the greatest blessings ever bestowed upon a Prophet.</a:t>
            </a:r>
            <a:b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br>
            <a:r>
              <a:rPr lang="en-US" sz="2000" b="0" cap="none" spc="0" dirty="0" smtClean="0">
                <a:ln w="18415" cmpd="sng">
                  <a:solidFill>
                    <a:schemeClr val="bg2">
                      <a:lumMod val="10000"/>
                    </a:schemeClr>
                  </a:solidFill>
                  <a:prstDash val="solid"/>
                </a:ln>
                <a:solidFill>
                  <a:srgbClr val="FFFFFF"/>
                </a:solidFill>
                <a:effectLst>
                  <a:outerShdw blurRad="63500" dir="3600000" algn="tl" rotWithShape="0">
                    <a:srgbClr val="000000">
                      <a:alpha val="70000"/>
                    </a:srgbClr>
                  </a:outerShdw>
                </a:effectLst>
              </a:rPr>
              <a:t/>
            </a:r>
            <a:br>
              <a:rPr lang="en-US" sz="2000" b="0" cap="none" spc="0" dirty="0" smtClean="0">
                <a:ln w="18415" cmpd="sng">
                  <a:solidFill>
                    <a:schemeClr val="bg2">
                      <a:lumMod val="10000"/>
                    </a:schemeClr>
                  </a:solidFill>
                  <a:prstDash val="solid"/>
                </a:ln>
                <a:solidFill>
                  <a:srgbClr val="FFFFFF"/>
                </a:solidFill>
                <a:effectLst>
                  <a:outerShdw blurRad="63500" dir="3600000" algn="tl" rotWithShape="0">
                    <a:srgbClr val="000000">
                      <a:alpha val="70000"/>
                    </a:srgbClr>
                  </a:outerShdw>
                </a:effectLst>
              </a:rPr>
            </a:br>
            <a:endParaRPr lang="en-US" sz="2000" b="0" cap="none" spc="0" dirty="0">
              <a:ln w="18415" cmpd="sng">
                <a:solidFill>
                  <a:schemeClr val="bg2">
                    <a:lumMod val="10000"/>
                  </a:schemeClr>
                </a:solidFill>
                <a:prstDash val="solid"/>
              </a:ln>
              <a:solidFill>
                <a:srgbClr val="FFFFFF"/>
              </a:solidFill>
              <a:effectLst>
                <a:outerShdw blurRad="63500" dir="3600000" algn="tl" rotWithShape="0">
                  <a:srgbClr val="000000">
                    <a:alpha val="70000"/>
                  </a:srgbClr>
                </a:outerShdw>
              </a:effectLst>
            </a:endParaRPr>
          </a:p>
        </p:txBody>
      </p:sp>
      <p:sp>
        <p:nvSpPr>
          <p:cNvPr id="16" name="Rectangle 15"/>
          <p:cNvSpPr/>
          <p:nvPr/>
        </p:nvSpPr>
        <p:spPr>
          <a:xfrm>
            <a:off x="0" y="908720"/>
            <a:ext cx="6732240" cy="1938992"/>
          </a:xfrm>
          <a:prstGeom prst="rect">
            <a:avLst/>
          </a:prstGeom>
          <a:noFill/>
        </p:spPr>
        <p:txBody>
          <a:bodyPr wrap="square" lIns="91440" tIns="45720" rIns="91440" bIns="45720">
            <a:spAutoFit/>
          </a:bodyPr>
          <a:lstStyle/>
          <a:p>
            <a:pPr algn="l" rtl="0"/>
            <a: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4. We can cultivate in our hearts our love for the Prophet (peace be upon him) by recalling his noble attributes. We can read about his good character and his noble deeds. We can learn how he embodied all the good qualities that can possibly be attained by a single human being.</a:t>
            </a:r>
            <a:b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br>
            <a:endPar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l="-6000" r="-6000" b="-20000"/>
          </a:stretch>
        </a:blipFill>
        <a:effectLst/>
      </p:bgPr>
    </p:bg>
    <p:spTree>
      <p:nvGrpSpPr>
        <p:cNvPr id="1" name=""/>
        <p:cNvGrpSpPr/>
        <p:nvPr/>
      </p:nvGrpSpPr>
      <p:grpSpPr>
        <a:xfrm>
          <a:off x="0" y="0"/>
          <a:ext cx="0" cy="0"/>
          <a:chOff x="0" y="0"/>
          <a:chExt cx="0" cy="0"/>
        </a:xfrm>
      </p:grpSpPr>
      <p:sp>
        <p:nvSpPr>
          <p:cNvPr id="5" name="TextBox 4"/>
          <p:cNvSpPr txBox="1"/>
          <p:nvPr/>
        </p:nvSpPr>
        <p:spPr>
          <a:xfrm>
            <a:off x="-36512" y="-27384"/>
            <a:ext cx="6840760" cy="707886"/>
          </a:xfrm>
          <a:prstGeom prst="rect">
            <a:avLst/>
          </a:prstGeom>
          <a:solidFill>
            <a:schemeClr val="tx2">
              <a:lumMod val="20000"/>
              <a:lumOff val="80000"/>
            </a:schemeClr>
          </a:solidFill>
          <a:effectLst/>
        </p:spPr>
        <p:txBody>
          <a:bodyPr wrap="square" rtlCol="1">
            <a:spAutoFit/>
          </a:bodyPr>
          <a:lstStyle/>
          <a:p>
            <a:pPr algn="ctr" rtl="0"/>
            <a:endParaRPr lang="en-US" sz="800" b="1" dirty="0" smtClean="0">
              <a:solidFill>
                <a:schemeClr val="accent1">
                  <a:lumMod val="75000"/>
                </a:schemeClr>
              </a:solidFill>
              <a:effectLst>
                <a:outerShdw blurRad="38100" dist="38100" dir="2700000" algn="tl">
                  <a:srgbClr val="000000">
                    <a:alpha val="43137"/>
                  </a:srgbClr>
                </a:outerShdw>
              </a:effectLst>
              <a:latin typeface="Rockwell" pitchFamily="18" charset="0"/>
            </a:endParaRPr>
          </a:p>
          <a:p>
            <a:pPr algn="ctr" rtl="0"/>
            <a:endParaRPr lang="en-US" sz="800" b="1" dirty="0">
              <a:solidFill>
                <a:schemeClr val="accent1">
                  <a:lumMod val="75000"/>
                </a:schemeClr>
              </a:solidFill>
              <a:effectLst>
                <a:outerShdw blurRad="38100" dist="38100" dir="2700000" algn="tl">
                  <a:srgbClr val="000000">
                    <a:alpha val="43137"/>
                  </a:srgbClr>
                </a:outerShdw>
              </a:effectLst>
              <a:latin typeface="Rockwell" pitchFamily="18" charset="0"/>
            </a:endParaRPr>
          </a:p>
          <a:p>
            <a:pPr algn="ctr" rtl="0"/>
            <a:endParaRPr lang="en-US" sz="800" b="1" dirty="0" smtClean="0">
              <a:solidFill>
                <a:schemeClr val="accent1">
                  <a:lumMod val="75000"/>
                </a:schemeClr>
              </a:solidFill>
              <a:effectLst>
                <a:outerShdw blurRad="38100" dist="38100" dir="2700000" algn="tl">
                  <a:srgbClr val="000000">
                    <a:alpha val="43137"/>
                  </a:srgbClr>
                </a:outerShdw>
              </a:effectLst>
              <a:latin typeface="Rockwell" pitchFamily="18" charset="0"/>
            </a:endParaRPr>
          </a:p>
          <a:p>
            <a:pPr algn="ctr" rtl="0"/>
            <a:endParaRPr lang="en-US" sz="800" b="1" dirty="0">
              <a:solidFill>
                <a:schemeClr val="accent1">
                  <a:lumMod val="75000"/>
                </a:schemeClr>
              </a:solidFill>
              <a:effectLst>
                <a:outerShdw blurRad="38100" dist="38100" dir="2700000" algn="tl">
                  <a:srgbClr val="000000">
                    <a:alpha val="43137"/>
                  </a:srgbClr>
                </a:outerShdw>
              </a:effectLst>
              <a:latin typeface="Rockwell" pitchFamily="18" charset="0"/>
            </a:endParaRPr>
          </a:p>
          <a:p>
            <a:pPr algn="ctr" rtl="0"/>
            <a:endParaRPr lang="ar-SA" sz="800" b="1" dirty="0">
              <a:solidFill>
                <a:schemeClr val="accent1">
                  <a:lumMod val="75000"/>
                </a:schemeClr>
              </a:solidFill>
              <a:effectLst>
                <a:outerShdw blurRad="38100" dist="38100" dir="2700000" algn="tl">
                  <a:srgbClr val="000000">
                    <a:alpha val="43137"/>
                  </a:srgbClr>
                </a:outerShdw>
              </a:effectLst>
              <a:latin typeface="Rockwell" pitchFamily="18" charset="0"/>
            </a:endParaRPr>
          </a:p>
        </p:txBody>
      </p:sp>
      <p:sp>
        <p:nvSpPr>
          <p:cNvPr id="6" name="Rectangle 5"/>
          <p:cNvSpPr/>
          <p:nvPr/>
        </p:nvSpPr>
        <p:spPr>
          <a:xfrm>
            <a:off x="179512" y="0"/>
            <a:ext cx="6917471" cy="954107"/>
          </a:xfrm>
          <a:prstGeom prst="rect">
            <a:avLst/>
          </a:prstGeom>
          <a:noFill/>
        </p:spPr>
        <p:txBody>
          <a:bodyPr wrap="none" lIns="91440" tIns="45720" rIns="91440" bIns="45720">
            <a:spAutoFit/>
          </a:bodyPr>
          <a:lstStyle/>
          <a:p>
            <a:pPr algn="l" rtl="0"/>
            <a:r>
              <a:rPr lang="en-US" sz="2800" b="1" dirty="0" smtClean="0">
                <a:latin typeface="Rockwell" pitchFamily="18" charset="0"/>
              </a:rPr>
              <a:t>Things We Can Do As Individuals </a:t>
            </a:r>
            <a:r>
              <a:rPr lang="en-US" sz="1400" b="1" dirty="0" smtClean="0">
                <a:latin typeface="Rockwell" pitchFamily="18" charset="0"/>
              </a:rPr>
              <a:t>(cont.)</a:t>
            </a:r>
            <a:r>
              <a:rPr lang="en-US" sz="1400" dirty="0" smtClean="0">
                <a:latin typeface="Rockwell" pitchFamily="18" charset="0"/>
              </a:rPr>
              <a:t/>
            </a:r>
            <a:br>
              <a:rPr lang="en-US" sz="1400" dirty="0" smtClean="0">
                <a:latin typeface="Rockwell" pitchFamily="18" charset="0"/>
              </a:rPr>
            </a:br>
            <a:endParaRPr lang="en-US"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Rockwell" pitchFamily="18" charset="0"/>
            </a:endParaRPr>
          </a:p>
        </p:txBody>
      </p:sp>
      <p:sp>
        <p:nvSpPr>
          <p:cNvPr id="14" name="Rectangle 13"/>
          <p:cNvSpPr/>
          <p:nvPr/>
        </p:nvSpPr>
        <p:spPr>
          <a:xfrm>
            <a:off x="0" y="2708920"/>
            <a:ext cx="6804248" cy="2862322"/>
          </a:xfrm>
          <a:prstGeom prst="rect">
            <a:avLst/>
          </a:prstGeom>
          <a:noFill/>
        </p:spPr>
        <p:txBody>
          <a:bodyPr wrap="square" lIns="91440" tIns="45720" rIns="91440" bIns="45720">
            <a:spAutoFit/>
          </a:bodyPr>
          <a:lstStyle/>
          <a:p>
            <a:pPr algn="l" rtl="0"/>
            <a: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11. We can fulfill Allah’s command to come to the defense of our Prophet (peace be upon him) and protect him from those who wish to harm or defame him. Allah says: “To believe in Allah and His Messenger that you may assist and honor him.” [</a:t>
            </a:r>
            <a:r>
              <a:rPr lang="en-US" sz="2000" b="0" cap="none" spc="0" dirty="0" err="1"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Sûrah</a:t>
            </a:r>
            <a: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 al-</a:t>
            </a:r>
            <a:r>
              <a:rPr lang="en-US" sz="2000" b="0" cap="none" spc="0" dirty="0" err="1"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Fath</a:t>
            </a:r>
            <a: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 9]</a:t>
            </a:r>
            <a:b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br>
            <a: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
            </a:r>
            <a:b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br>
            <a: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
            </a:r>
            <a:b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br>
            <a: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
            </a:r>
            <a:b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br>
            <a:endPar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endParaRPr>
          </a:p>
        </p:txBody>
      </p:sp>
      <p:sp>
        <p:nvSpPr>
          <p:cNvPr id="15" name="Rectangle 14"/>
          <p:cNvSpPr/>
          <p:nvPr/>
        </p:nvSpPr>
        <p:spPr>
          <a:xfrm>
            <a:off x="0" y="4365104"/>
            <a:ext cx="6804248" cy="1015663"/>
          </a:xfrm>
          <a:prstGeom prst="rect">
            <a:avLst/>
          </a:prstGeom>
          <a:noFill/>
        </p:spPr>
        <p:txBody>
          <a:bodyPr wrap="square" lIns="91440" tIns="45720" rIns="91440" bIns="45720">
            <a:spAutoFit/>
          </a:bodyPr>
          <a:lstStyle/>
          <a:p>
            <a:pPr algn="l" rtl="0"/>
            <a: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12. We can cultivate in our hearts a sincere and constant resolve to defend the Prophet and promote his good name.</a:t>
            </a:r>
            <a:b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br>
            <a:endParaRPr lang="en-US" sz="2000" b="0" cap="none" spc="0" dirty="0">
              <a:ln w="18415" cmpd="sng">
                <a:solidFill>
                  <a:schemeClr val="bg2">
                    <a:lumMod val="10000"/>
                  </a:schemeClr>
                </a:solidFill>
                <a:prstDash val="solid"/>
              </a:ln>
              <a:solidFill>
                <a:srgbClr val="FFFFFF"/>
              </a:solidFill>
              <a:effectLst>
                <a:outerShdw blurRad="63500" dir="3600000" algn="tl" rotWithShape="0">
                  <a:srgbClr val="000000">
                    <a:alpha val="70000"/>
                  </a:srgbClr>
                </a:outerShdw>
              </a:effectLst>
            </a:endParaRPr>
          </a:p>
        </p:txBody>
      </p:sp>
      <p:sp>
        <p:nvSpPr>
          <p:cNvPr id="16" name="Rectangle 15"/>
          <p:cNvSpPr/>
          <p:nvPr/>
        </p:nvSpPr>
        <p:spPr>
          <a:xfrm>
            <a:off x="0" y="692696"/>
            <a:ext cx="6732240" cy="1938992"/>
          </a:xfrm>
          <a:prstGeom prst="rect">
            <a:avLst/>
          </a:prstGeom>
          <a:noFill/>
        </p:spPr>
        <p:txBody>
          <a:bodyPr wrap="square" lIns="91440" tIns="45720" rIns="91440" bIns="45720">
            <a:spAutoFit/>
          </a:bodyPr>
          <a:lstStyle/>
          <a:p>
            <a:pPr algn="l" rtl="0"/>
            <a: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10. We can carry out Allah’s command to show respect for the Prophet (peace be upon him) and for his Sunnah. Allah says: “O you who believe, do not raise your voices above the Prophet’s voice and do not speak to him loudly as you might speak to one another, lest your deeds become vain while you perceive it not.” [</a:t>
            </a:r>
            <a:r>
              <a:rPr lang="en-US" sz="2000" b="0" cap="none" spc="0" dirty="0" err="1"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Sûrah</a:t>
            </a:r>
            <a: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 al-</a:t>
            </a:r>
            <a:r>
              <a:rPr lang="en-US" sz="2000" b="0" cap="none" spc="0" dirty="0" err="1"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Hujurât</a:t>
            </a:r>
            <a: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 2]</a:t>
            </a:r>
          </a:p>
        </p:txBody>
      </p:sp>
      <p:sp>
        <p:nvSpPr>
          <p:cNvPr id="11" name="Rectangle 10"/>
          <p:cNvSpPr/>
          <p:nvPr/>
        </p:nvSpPr>
        <p:spPr>
          <a:xfrm>
            <a:off x="0" y="5085184"/>
            <a:ext cx="6804248" cy="1938992"/>
          </a:xfrm>
          <a:prstGeom prst="rect">
            <a:avLst/>
          </a:prstGeom>
          <a:noFill/>
        </p:spPr>
        <p:txBody>
          <a:bodyPr wrap="square" lIns="91440" tIns="45720" rIns="91440" bIns="45720">
            <a:spAutoFit/>
          </a:bodyPr>
          <a:lstStyle/>
          <a:p>
            <a:pPr algn="l" rtl="0"/>
            <a: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t>13. We can bear in mind the great blessings and rewards that in the Hereafter await those who genuinely put into practice their love for the Prophet (peace be upon him). They will be his close companions in Paradise, for the Prophet (peace be upon him) has promised: “You will be with whom you love.”</a:t>
            </a:r>
            <a:br>
              <a:rPr lang="en-US" sz="2000" b="0" cap="none" spc="0" dirty="0" smtClean="0">
                <a:ln w="18415" cmpd="sng">
                  <a:solidFill>
                    <a:schemeClr val="bg2">
                      <a:lumMod val="10000"/>
                    </a:schemeClr>
                  </a:solidFill>
                  <a:prstDash val="solid"/>
                </a:ln>
                <a:solidFill>
                  <a:schemeClr val="bg2">
                    <a:lumMod val="10000"/>
                  </a:schemeClr>
                </a:solidFill>
                <a:effectLst>
                  <a:outerShdw blurRad="63500" dir="3600000" algn="tl" rotWithShape="0">
                    <a:srgbClr val="000000">
                      <a:alpha val="70000"/>
                    </a:srgbClr>
                  </a:outerShdw>
                </a:effectLst>
              </a:rPr>
            </a:br>
            <a:endParaRPr lang="en-US" sz="2000" b="0" cap="none" spc="0" dirty="0">
              <a:ln w="18415" cmpd="sng">
                <a:solidFill>
                  <a:schemeClr val="bg2">
                    <a:lumMod val="10000"/>
                  </a:schemeClr>
                </a:solidFill>
                <a:prstDash val="solid"/>
              </a:ln>
              <a:solidFill>
                <a:srgbClr val="FFFFFF"/>
              </a:solidFill>
              <a:effectLst>
                <a:outerShdw blurRad="63500" dir="3600000" algn="tl" rotWithShape="0">
                  <a:srgbClr val="000000">
                    <a:alpha val="70000"/>
                  </a:srgbClr>
                </a:outerShdw>
              </a:effectLst>
            </a:endParaRPr>
          </a:p>
        </p:txBody>
      </p:sp>
      <p:pic>
        <p:nvPicPr>
          <p:cNvPr id="12" name="Picture 11" descr="م copy.jpg"/>
          <p:cNvPicPr>
            <a:picLocks noChangeAspect="1"/>
          </p:cNvPicPr>
          <p:nvPr/>
        </p:nvPicPr>
        <p:blipFill>
          <a:blip r:embed="rId3" cstate="print"/>
          <a:stretch>
            <a:fillRect/>
          </a:stretch>
        </p:blipFill>
        <p:spPr>
          <a:xfrm>
            <a:off x="6804248" y="-27383"/>
            <a:ext cx="2339752" cy="2232247"/>
          </a:xfrm>
          <a:prstGeom prst="rect">
            <a:avLst/>
          </a:prstGeom>
        </p:spPr>
      </p:pic>
      <p:pic>
        <p:nvPicPr>
          <p:cNvPr id="13" name="Picture 12" descr="20120914171056522.jpg"/>
          <p:cNvPicPr>
            <a:picLocks noChangeAspect="1"/>
          </p:cNvPicPr>
          <p:nvPr/>
        </p:nvPicPr>
        <p:blipFill>
          <a:blip r:embed="rId4" cstate="print"/>
          <a:stretch>
            <a:fillRect/>
          </a:stretch>
        </p:blipFill>
        <p:spPr>
          <a:xfrm>
            <a:off x="6804248" y="2204864"/>
            <a:ext cx="2339752" cy="2232248"/>
          </a:xfrm>
          <a:prstGeom prst="rect">
            <a:avLst/>
          </a:prstGeom>
        </p:spPr>
      </p:pic>
      <p:pic>
        <p:nvPicPr>
          <p:cNvPr id="17" name="Picture 16" descr="Lama Alsughayer îک؟.jpg"/>
          <p:cNvPicPr>
            <a:picLocks noChangeAspect="1"/>
          </p:cNvPicPr>
          <p:nvPr/>
        </p:nvPicPr>
        <p:blipFill>
          <a:blip r:embed="rId5" cstate="print"/>
          <a:stretch>
            <a:fillRect/>
          </a:stretch>
        </p:blipFill>
        <p:spPr>
          <a:xfrm>
            <a:off x="6804248" y="4437112"/>
            <a:ext cx="2339752" cy="24025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885</TotalTime>
  <Words>2953</Words>
  <Application>Microsoft Office PowerPoint</Application>
  <PresentationFormat>عرض على الشاشة (3:4)‏</PresentationFormat>
  <Paragraphs>196</Paragraphs>
  <Slides>43</Slides>
  <Notes>0</Notes>
  <HiddenSlides>0</HiddenSlides>
  <MMClips>0</MMClips>
  <ScaleCrop>false</ScaleCrop>
  <HeadingPairs>
    <vt:vector size="4" baseType="variant">
      <vt:variant>
        <vt:lpstr>سمة</vt:lpstr>
      </vt:variant>
      <vt:variant>
        <vt:i4>1</vt:i4>
      </vt:variant>
      <vt:variant>
        <vt:lpstr>عناوين الشرائح</vt:lpstr>
      </vt:variant>
      <vt:variant>
        <vt:i4>43</vt:i4>
      </vt:variant>
    </vt:vector>
  </HeadingPairs>
  <TitlesOfParts>
    <vt:vector size="44" baseType="lpstr">
      <vt:lpstr>Office Theme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vector>
  </TitlesOfParts>
  <Company>islamhouse.com</Company>
  <LinksUpToDate>false</LinksUpToDate>
  <SharedDoc>false</SharedDoc>
  <HyperlinkBase>www.islamhouse.com</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 Ways We Can Support Our Prophet (peace be upon him)</dc:title>
  <dc:subject>100 Ways We Can Support Our Prophet (peace be upon him)</dc:subject>
  <dc:creator/>
  <cp:keywords>100 Ways We Can Support Our Prophet (peace be upon him)</cp:keywords>
  <dc:description>A great PowerPoint slide show presents 100 Ways We Can Support Our Prophet (peace be upon him) Praise be to Allah, Lord of All the Worlds. And may peace and blessings be upon our Prophet Muhammad and upon his family and Companions. Things we can Do as Individuals, things we can do as Families and as a society, things we can do in the field of Education and so on… </dc:description>
  <cp:lastModifiedBy>mosap</cp:lastModifiedBy>
  <cp:revision>55</cp:revision>
  <dcterms:created xsi:type="dcterms:W3CDTF">2012-09-19T10:48:08Z</dcterms:created>
  <dcterms:modified xsi:type="dcterms:W3CDTF">2012-09-24T21:32:06Z</dcterms:modified>
</cp:coreProperties>
</file>